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Noto Sans T Chinese Bold" panose="02020500000000000000" charset="-120"/>
      <p:regular r:id="rId12"/>
    </p:embeddedFont>
    <p:embeddedFont>
      <p:font typeface="王漢宗特黑體" panose="02020500000000000000" charset="-12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 Extra Bold" panose="02020500000000000000" charset="0"/>
      <p:regular r:id="rId18"/>
    </p:embeddedFont>
    <p:embeddedFont>
      <p:font typeface="Poppins" panose="020205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7502" y="5590237"/>
            <a:ext cx="14099416" cy="1409941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84911" y="847575"/>
            <a:ext cx="8378015" cy="1739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9"/>
              </a:lnSpc>
              <a:spcBef>
                <a:spcPct val="0"/>
              </a:spcBef>
            </a:pPr>
            <a:r>
              <a:rPr lang="en-US" sz="9156">
                <a:solidFill>
                  <a:srgbClr val="051D4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113-1仁愛國小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420234" y="-1717598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7857" y="-643475"/>
            <a:ext cx="1286950" cy="12869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929195" y="8389571"/>
            <a:ext cx="3735531" cy="373553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757394" y="7522582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8573918" y="3143201"/>
            <a:ext cx="9146584" cy="5246370"/>
            <a:chOff x="0" y="0"/>
            <a:chExt cx="7981950" cy="4578350"/>
          </a:xfrm>
        </p:grpSpPr>
        <p:sp>
          <p:nvSpPr>
            <p:cNvPr id="17" name="Freeform 1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t="-3165" b="-3164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806336" y="858687"/>
            <a:ext cx="2069301" cy="2069301"/>
          </a:xfrm>
          <a:custGeom>
            <a:avLst/>
            <a:gdLst/>
            <a:ahLst/>
            <a:cxnLst/>
            <a:rect l="l" t="t" r="r" b="b"/>
            <a:pathLst>
              <a:path w="2069301" h="2069301">
                <a:moveTo>
                  <a:pt x="0" y="0"/>
                </a:moveTo>
                <a:lnTo>
                  <a:pt x="2069302" y="0"/>
                </a:lnTo>
                <a:lnTo>
                  <a:pt x="2069302" y="2069302"/>
                </a:lnTo>
                <a:lnTo>
                  <a:pt x="0" y="2069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765985" y="3734849"/>
            <a:ext cx="8378015" cy="3358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19"/>
              </a:lnSpc>
            </a:pPr>
            <a:r>
              <a:rPr lang="en-US" sz="9156">
                <a:solidFill>
                  <a:srgbClr val="051D4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0913家長日</a:t>
            </a:r>
          </a:p>
          <a:p>
            <a:pPr algn="l">
              <a:lnSpc>
                <a:spcPts val="12819"/>
              </a:lnSpc>
              <a:spcBef>
                <a:spcPct val="0"/>
              </a:spcBef>
            </a:pPr>
            <a:r>
              <a:rPr lang="en-US" sz="9156">
                <a:solidFill>
                  <a:srgbClr val="051D4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教務處宣導事項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61529" y="2937389"/>
            <a:ext cx="12164941" cy="4412223"/>
            <a:chOff x="0" y="0"/>
            <a:chExt cx="3203935" cy="11620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3935" cy="1162067"/>
            </a:xfrm>
            <a:custGeom>
              <a:avLst/>
              <a:gdLst/>
              <a:ahLst/>
              <a:cxnLst/>
              <a:rect l="l" t="t" r="r" b="b"/>
              <a:pathLst>
                <a:path w="3203935" h="1162067">
                  <a:moveTo>
                    <a:pt x="0" y="0"/>
                  </a:moveTo>
                  <a:lnTo>
                    <a:pt x="3203935" y="0"/>
                  </a:lnTo>
                  <a:lnTo>
                    <a:pt x="3203935" y="1162067"/>
                  </a:lnTo>
                  <a:lnTo>
                    <a:pt x="0" y="1162067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03935" cy="1200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456230" y="2045231"/>
            <a:ext cx="4650309" cy="3098269"/>
          </a:xfrm>
          <a:custGeom>
            <a:avLst/>
            <a:gdLst/>
            <a:ahLst/>
            <a:cxnLst/>
            <a:rect l="l" t="t" r="r" b="b"/>
            <a:pathLst>
              <a:path w="4650309" h="3098269">
                <a:moveTo>
                  <a:pt x="0" y="0"/>
                </a:moveTo>
                <a:lnTo>
                  <a:pt x="4650310" y="0"/>
                </a:lnTo>
                <a:lnTo>
                  <a:pt x="4650310" y="3098269"/>
                </a:lnTo>
                <a:lnTo>
                  <a:pt x="0" y="3098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04021" y="3843389"/>
            <a:ext cx="11622449" cy="2949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感謝各位家長給予學校和老師們的支持！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718317" y="6160031"/>
            <a:ext cx="3540983" cy="3098269"/>
          </a:xfrm>
          <a:custGeom>
            <a:avLst/>
            <a:gdLst/>
            <a:ahLst/>
            <a:cxnLst/>
            <a:rect l="l" t="t" r="r" b="b"/>
            <a:pathLst>
              <a:path w="3540983" h="3098269">
                <a:moveTo>
                  <a:pt x="0" y="0"/>
                </a:moveTo>
                <a:lnTo>
                  <a:pt x="3540983" y="0"/>
                </a:lnTo>
                <a:lnTo>
                  <a:pt x="3540983" y="3098269"/>
                </a:lnTo>
                <a:lnTo>
                  <a:pt x="0" y="3098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1328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7814" y="-315404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67766" y="-1614217"/>
            <a:ext cx="3735531" cy="373553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280537" y="447246"/>
            <a:ext cx="6746907" cy="9392508"/>
          </a:xfrm>
          <a:custGeom>
            <a:avLst/>
            <a:gdLst/>
            <a:ahLst/>
            <a:cxnLst/>
            <a:rect l="l" t="t" r="r" b="b"/>
            <a:pathLst>
              <a:path w="6746907" h="9392508">
                <a:moveTo>
                  <a:pt x="0" y="0"/>
                </a:moveTo>
                <a:lnTo>
                  <a:pt x="6746907" y="0"/>
                </a:lnTo>
                <a:lnTo>
                  <a:pt x="6746907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4" r="-3569" b="-14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3452125" y="742950"/>
            <a:ext cx="6760246" cy="139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48"/>
              </a:lnSpc>
              <a:spcBef>
                <a:spcPct val="0"/>
              </a:spcBef>
            </a:pPr>
            <a:r>
              <a:rPr lang="en-US" sz="7320">
                <a:solidFill>
                  <a:srgbClr val="051D4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定期評量調整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401437"/>
            <a:ext cx="9618784" cy="6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1.根據國民小學及國民中學學生成績評量準則修正公文辦理。</a:t>
            </a:r>
          </a:p>
          <a:p>
            <a:pPr algn="l">
              <a:lnSpc>
                <a:spcPts val="7279"/>
              </a:lnSpc>
            </a:pPr>
            <a:endParaRPr lang="en-US" sz="5199" b="1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2.修正規定：</a:t>
            </a: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國民小學一~二年級，每學期至多二次，國民小學三年級至國民中學三年級，每學期至多三次。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7814" y="-315404"/>
            <a:ext cx="3964281" cy="10917809"/>
            <a:chOff x="0" y="0"/>
            <a:chExt cx="1044090" cy="2875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4090" cy="2875472"/>
            </a:xfrm>
            <a:custGeom>
              <a:avLst/>
              <a:gdLst/>
              <a:ahLst/>
              <a:cxnLst/>
              <a:rect l="l" t="t" r="r" b="b"/>
              <a:pathLst>
                <a:path w="1044090" h="2875472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67766" y="-1614217"/>
            <a:ext cx="3735531" cy="373553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206795" y="447246"/>
            <a:ext cx="6820649" cy="9392508"/>
          </a:xfrm>
          <a:custGeom>
            <a:avLst/>
            <a:gdLst/>
            <a:ahLst/>
            <a:cxnLst/>
            <a:rect l="l" t="t" r="r" b="b"/>
            <a:pathLst>
              <a:path w="6820649" h="9392508">
                <a:moveTo>
                  <a:pt x="0" y="0"/>
                </a:moveTo>
                <a:lnTo>
                  <a:pt x="6820649" y="0"/>
                </a:lnTo>
                <a:lnTo>
                  <a:pt x="6820649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4" r="-3613" b="-71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3452125" y="742950"/>
            <a:ext cx="6760246" cy="1395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48"/>
              </a:lnSpc>
              <a:spcBef>
                <a:spcPct val="0"/>
              </a:spcBef>
            </a:pPr>
            <a:r>
              <a:rPr lang="en-US" sz="7320">
                <a:solidFill>
                  <a:srgbClr val="051D4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定期評量調整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401437"/>
            <a:ext cx="9618784" cy="78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3.為避免低年級考兩次、中高年級考三次，日期不同，造成親師生的困擾。</a:t>
            </a:r>
          </a:p>
          <a:p>
            <a:pPr algn="l">
              <a:lnSpc>
                <a:spcPts val="7279"/>
              </a:lnSpc>
            </a:pPr>
            <a:endParaRPr lang="en-US" sz="5199" b="1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4.經112學年期末校務會議決議，自113學年起，全校定期評量調整為兩次。</a:t>
            </a:r>
          </a:p>
          <a:p>
            <a:pPr algn="l">
              <a:lnSpc>
                <a:spcPts val="5740"/>
              </a:lnSpc>
            </a:pPr>
            <a:r>
              <a:rPr lang="en-US" sz="4100" b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期中考：10/31-11/1、期末考：1/8-1/9</a:t>
            </a:r>
          </a:p>
          <a:p>
            <a:pPr algn="l">
              <a:lnSpc>
                <a:spcPts val="5740"/>
              </a:lnSpc>
            </a:pPr>
            <a:endParaRPr lang="en-US" sz="4100" b="1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171" b="-8317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8217" y="9258300"/>
            <a:ext cx="18476217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4666763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02822" y="4819650"/>
            <a:ext cx="9472291" cy="422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5"/>
              </a:lnSpc>
            </a:pPr>
            <a:r>
              <a:rPr lang="en-US" sz="8354">
                <a:solidFill>
                  <a:srgbClr val="FDFDF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113仁愛國小</a:t>
            </a:r>
          </a:p>
          <a:p>
            <a:pPr algn="ctr">
              <a:lnSpc>
                <a:spcPts val="11695"/>
              </a:lnSpc>
            </a:pPr>
            <a:r>
              <a:rPr lang="en-US" sz="8354">
                <a:solidFill>
                  <a:srgbClr val="FDFDF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數位學習家長宣講</a:t>
            </a:r>
          </a:p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FDFDF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(班班有網路、生生用平板)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39603" y="1122782"/>
            <a:ext cx="7019697" cy="10556306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614313" y="1459818"/>
            <a:ext cx="6270276" cy="6270276"/>
            <a:chOff x="0" y="0"/>
            <a:chExt cx="8916670" cy="891667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l="-16651" r="-16651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772578" y="449684"/>
            <a:ext cx="10976874" cy="120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113年5G智慧學習學校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0819" y="2407102"/>
            <a:ext cx="9618784" cy="827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1.目前學校數位載具數量達500台以上。</a:t>
            </a:r>
          </a:p>
          <a:p>
            <a:pPr algn="l">
              <a:lnSpc>
                <a:spcPts val="7279"/>
              </a:lnSpc>
            </a:pPr>
            <a:endParaRPr lang="en-US" sz="5199" b="1" dirty="0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2.載具入班：每車約29台載具</a:t>
            </a:r>
          </a:p>
          <a:p>
            <a:pPr algn="l">
              <a:lnSpc>
                <a:spcPts val="7279"/>
              </a:lnSpc>
            </a:pP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六年級</a:t>
            </a: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(6車)、</a:t>
            </a: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四年級</a:t>
            </a: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(6車)、</a:t>
            </a: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英語教室</a:t>
            </a: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(2車)、</a:t>
            </a: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智慧教室</a:t>
            </a: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(1車)、創</a:t>
            </a:r>
            <a:r>
              <a:rPr lang="zh-TW" alt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客</a:t>
            </a: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教室</a:t>
            </a: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(1車)。</a:t>
            </a: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教務處另有公有載具供各班借用</a:t>
            </a: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。</a:t>
            </a:r>
          </a:p>
          <a:p>
            <a:pPr algn="l">
              <a:lnSpc>
                <a:spcPts val="7279"/>
              </a:lnSpc>
            </a:pPr>
            <a:endParaRPr lang="en-US" sz="5199" b="1" dirty="0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204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24860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13997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32204" y="3298645"/>
            <a:ext cx="5841799" cy="6363400"/>
            <a:chOff x="0" y="0"/>
            <a:chExt cx="1554321" cy="16931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4321" cy="1693102"/>
            </a:xfrm>
            <a:custGeom>
              <a:avLst/>
              <a:gdLst/>
              <a:ahLst/>
              <a:cxnLst/>
              <a:rect l="l" t="t" r="r" b="b"/>
              <a:pathLst>
                <a:path w="1554321" h="1693102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634791"/>
                  </a:lnTo>
                  <a:cubicBezTo>
                    <a:pt x="1554321" y="1650256"/>
                    <a:pt x="1548177" y="1665088"/>
                    <a:pt x="1537241" y="1676023"/>
                  </a:cubicBezTo>
                  <a:cubicBezTo>
                    <a:pt x="1526306" y="1686959"/>
                    <a:pt x="1511474" y="1693102"/>
                    <a:pt x="1496009" y="1693102"/>
                  </a:cubicBezTo>
                  <a:lnTo>
                    <a:pt x="58312" y="1693102"/>
                  </a:lnTo>
                  <a:cubicBezTo>
                    <a:pt x="42846" y="1693102"/>
                    <a:pt x="28015" y="1686959"/>
                    <a:pt x="17079" y="1676023"/>
                  </a:cubicBezTo>
                  <a:cubicBezTo>
                    <a:pt x="6144" y="1665088"/>
                    <a:pt x="0" y="1650256"/>
                    <a:pt x="0" y="1634791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4321" cy="1731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49049" y="3590933"/>
            <a:ext cx="5841799" cy="3285971"/>
            <a:chOff x="0" y="0"/>
            <a:chExt cx="112890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12874" r="-12874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4341099" y="1130120"/>
            <a:ext cx="9355094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FDFDF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重要學習平台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31245" y="7124349"/>
            <a:ext cx="2877407" cy="235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51D4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教育部因材網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224860" y="3298645"/>
            <a:ext cx="5841799" cy="6363400"/>
            <a:chOff x="0" y="0"/>
            <a:chExt cx="1554321" cy="16931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54321" cy="1693102"/>
            </a:xfrm>
            <a:custGeom>
              <a:avLst/>
              <a:gdLst/>
              <a:ahLst/>
              <a:cxnLst/>
              <a:rect l="l" t="t" r="r" b="b"/>
              <a:pathLst>
                <a:path w="1554321" h="1693102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634791"/>
                  </a:lnTo>
                  <a:cubicBezTo>
                    <a:pt x="1554321" y="1650256"/>
                    <a:pt x="1548177" y="1665088"/>
                    <a:pt x="1537241" y="1676023"/>
                  </a:cubicBezTo>
                  <a:cubicBezTo>
                    <a:pt x="1526306" y="1686959"/>
                    <a:pt x="1511474" y="1693102"/>
                    <a:pt x="1496009" y="1693102"/>
                  </a:cubicBezTo>
                  <a:lnTo>
                    <a:pt x="58312" y="1693102"/>
                  </a:lnTo>
                  <a:cubicBezTo>
                    <a:pt x="42846" y="1693102"/>
                    <a:pt x="28015" y="1686959"/>
                    <a:pt x="17079" y="1676023"/>
                  </a:cubicBezTo>
                  <a:cubicBezTo>
                    <a:pt x="6144" y="1665088"/>
                    <a:pt x="0" y="1650256"/>
                    <a:pt x="0" y="1634791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554321" cy="1731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241705" y="3590933"/>
            <a:ext cx="5841799" cy="3285971"/>
            <a:chOff x="0" y="0"/>
            <a:chExt cx="1128903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6669" r="-6669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6507159" y="7248174"/>
            <a:ext cx="5163407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Google</a:t>
            </a:r>
          </a:p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Classroom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254954" y="3298645"/>
            <a:ext cx="5841799" cy="6363400"/>
            <a:chOff x="0" y="0"/>
            <a:chExt cx="1554321" cy="16931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54321" cy="1693102"/>
            </a:xfrm>
            <a:custGeom>
              <a:avLst/>
              <a:gdLst/>
              <a:ahLst/>
              <a:cxnLst/>
              <a:rect l="l" t="t" r="r" b="b"/>
              <a:pathLst>
                <a:path w="1554321" h="1693102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634791"/>
                  </a:lnTo>
                  <a:cubicBezTo>
                    <a:pt x="1554321" y="1650256"/>
                    <a:pt x="1548177" y="1665088"/>
                    <a:pt x="1537241" y="1676023"/>
                  </a:cubicBezTo>
                  <a:cubicBezTo>
                    <a:pt x="1526306" y="1686959"/>
                    <a:pt x="1511474" y="1693102"/>
                    <a:pt x="1496009" y="1693102"/>
                  </a:cubicBezTo>
                  <a:lnTo>
                    <a:pt x="58312" y="1693102"/>
                  </a:lnTo>
                  <a:cubicBezTo>
                    <a:pt x="42846" y="1693102"/>
                    <a:pt x="28015" y="1686959"/>
                    <a:pt x="17079" y="1676023"/>
                  </a:cubicBezTo>
                  <a:cubicBezTo>
                    <a:pt x="6144" y="1665088"/>
                    <a:pt x="0" y="1650256"/>
                    <a:pt x="0" y="1634791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554321" cy="1731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2271799" y="3590933"/>
            <a:ext cx="5841799" cy="3285971"/>
            <a:chOff x="0" y="0"/>
            <a:chExt cx="1128903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2320" r="-2320"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2271799" y="7248174"/>
            <a:ext cx="5792716" cy="222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altLang="zh-TW" sz="6399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  <a:r>
              <a:rPr lang="en-US" sz="6399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ool English</a:t>
            </a:r>
          </a:p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padlet</a:t>
            </a:r>
            <a:r>
              <a:rPr lang="en-US" sz="6399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.</a:t>
            </a:r>
            <a:r>
              <a:rPr lang="en-US" sz="6399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其他</a:t>
            </a:r>
            <a:endParaRPr lang="en-US" sz="6399" dirty="0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39603" y="1122782"/>
            <a:ext cx="7019697" cy="10556306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614313" y="1459818"/>
            <a:ext cx="6270276" cy="6270276"/>
            <a:chOff x="0" y="0"/>
            <a:chExt cx="8916670" cy="891667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772578" y="449684"/>
            <a:ext cx="10976874" cy="1203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113年5G新科技學習學校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0819" y="3137987"/>
            <a:ext cx="9618784" cy="6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1.目前學校已購置16套VR頭盔。(HTC VIVE FOCUS3，每套約32000元)</a:t>
            </a:r>
          </a:p>
          <a:p>
            <a:pPr algn="l">
              <a:lnSpc>
                <a:spcPts val="7279"/>
              </a:lnSpc>
            </a:pPr>
            <a:endParaRPr lang="en-US" sz="5199" b="1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2.VR課程輔助教學主要於高年級實施，依老師教學需求進行安排。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6830" y="0"/>
            <a:ext cx="5021170" cy="10287000"/>
            <a:chOff x="0" y="0"/>
            <a:chExt cx="13224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2448" cy="2709333"/>
            </a:xfrm>
            <a:custGeom>
              <a:avLst/>
              <a:gdLst/>
              <a:ahLst/>
              <a:cxnLst/>
              <a:rect l="l" t="t" r="r" b="b"/>
              <a:pathLst>
                <a:path w="1322448" h="2709333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244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95820" y="-1782102"/>
            <a:ext cx="3564204" cy="35642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966307" y="300249"/>
            <a:ext cx="8027935" cy="9598729"/>
            <a:chOff x="0" y="0"/>
            <a:chExt cx="8603361" cy="10286746"/>
          </a:xfrm>
        </p:grpSpPr>
        <p:sp>
          <p:nvSpPr>
            <p:cNvPr id="9" name="Freeform 9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2"/>
              <a:stretch>
                <a:fillRect l="-5942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4700679" y="7074186"/>
            <a:ext cx="5946973" cy="594697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999225" y="5643420"/>
            <a:ext cx="2661498" cy="236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ct val="0"/>
              </a:spcBef>
            </a:pPr>
            <a:r>
              <a:rPr lang="en-US" sz="1667" u="none" strike="noStrike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Lorem ipsum dolor sit amet, consectetur adipiscing elit. Nullam laoreet risus fringilla, egestas elit a, consequat augue. Phasellus sollicitudin felis mi, quis egestas ex ornare sed.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7012" y="2413347"/>
            <a:ext cx="9618784" cy="7354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3.VR課程主要用於教學輔助，透過虛擬實境的體驗，來補充實體教學的不足。</a:t>
            </a:r>
          </a:p>
          <a:p>
            <a:pPr algn="l">
              <a:lnSpc>
                <a:spcPts val="7279"/>
              </a:lnSpc>
            </a:pPr>
            <a:endParaRPr lang="en-US" sz="5199" b="1" dirty="0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7279"/>
              </a:lnSpc>
            </a:pP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4.實施</a:t>
            </a:r>
            <a:r>
              <a:rPr lang="zh-TW" alt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領域</a:t>
            </a:r>
            <a:r>
              <a:rPr lang="en-US" altLang="zh-TW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/</a:t>
            </a: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課程</a:t>
            </a:r>
            <a:r>
              <a:rPr lang="en-US" altLang="zh-TW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(</a:t>
            </a:r>
            <a:r>
              <a:rPr lang="zh-TW" alt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持續增加</a:t>
            </a:r>
            <a:r>
              <a:rPr lang="en-US" altLang="zh-TW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)</a:t>
            </a:r>
            <a:r>
              <a:rPr 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：</a:t>
            </a:r>
          </a:p>
          <a:p>
            <a:pPr algn="l">
              <a:lnSpc>
                <a:spcPts val="7279"/>
              </a:lnSpc>
            </a:pP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自然領域：奇幻的大地</a:t>
            </a:r>
            <a:r>
              <a:rPr lang="zh-TW" altLang="en-US" sz="5199" b="1" dirty="0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之旅</a:t>
            </a:r>
            <a:endParaRPr lang="en-US" sz="5199" b="1" dirty="0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7279"/>
              </a:lnSpc>
            </a:pP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健體領域：溺境求生</a:t>
            </a:r>
            <a:endParaRPr lang="en-US" sz="5199" b="1" dirty="0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7279"/>
              </a:lnSpc>
            </a:pPr>
            <a:r>
              <a:rPr lang="en-US" sz="5199" b="1" dirty="0" err="1">
                <a:solidFill>
                  <a:srgbClr val="051D4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社會領域：我的家鄉</a:t>
            </a:r>
            <a:endParaRPr lang="en-US" sz="5199" b="1" dirty="0">
              <a:solidFill>
                <a:srgbClr val="051D4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62442" y="2519045"/>
            <a:ext cx="6033363" cy="502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FDFDF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數位學習的融入，能提升孩子的學習成效，但同時我們也要一起注意孩子的視力保健！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01</a:t>
            </a:r>
          </a:p>
        </p:txBody>
      </p:sp>
      <p:sp>
        <p:nvSpPr>
          <p:cNvPr id="11" name="Freeform 11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2"/>
          <p:cNvSpPr txBox="1"/>
          <p:nvPr/>
        </p:nvSpPr>
        <p:spPr>
          <a:xfrm>
            <a:off x="10280481" y="1839591"/>
            <a:ext cx="6570954" cy="94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-99">
                <a:solidFill>
                  <a:srgbClr val="145D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每天最多使用2節課。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02</a:t>
            </a:r>
          </a:p>
        </p:txBody>
      </p:sp>
      <p:sp>
        <p:nvSpPr>
          <p:cNvPr id="14" name="Freeform 14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03</a:t>
            </a:r>
          </a:p>
        </p:txBody>
      </p:sp>
      <p:sp>
        <p:nvSpPr>
          <p:cNvPr id="16" name="Freeform 16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04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688346" y="3610577"/>
            <a:ext cx="7345245" cy="94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-99">
                <a:solidFill>
                  <a:srgbClr val="145D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每節課以20分鐘為原則。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88346" y="5017375"/>
            <a:ext cx="6570954" cy="1724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-99" dirty="0" err="1">
                <a:solidFill>
                  <a:srgbClr val="145D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使用學習平台，不是玩遊戲</a:t>
            </a:r>
            <a:r>
              <a:rPr lang="zh-TW" altLang="en-US" sz="4999" spc="-99" dirty="0">
                <a:solidFill>
                  <a:srgbClr val="145D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軟體</a:t>
            </a:r>
            <a:r>
              <a:rPr lang="en-US" sz="4999" spc="-99" dirty="0">
                <a:solidFill>
                  <a:srgbClr val="145D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！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0481" y="6904253"/>
            <a:ext cx="6570954" cy="183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spc="-99">
                <a:solidFill>
                  <a:srgbClr val="145D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在家或在校，使用30分鐘後，要休息10分鐘。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95098" y="378836"/>
            <a:ext cx="6401213" cy="826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zh-TW" altLang="en-US" sz="4999" spc="-99" dirty="0">
                <a:solidFill>
                  <a:srgbClr val="145D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★</a:t>
            </a:r>
            <a:r>
              <a:rPr lang="en-US" sz="4999" spc="-99" dirty="0" err="1">
                <a:solidFill>
                  <a:srgbClr val="145D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數位載具使用原則</a:t>
            </a:r>
            <a:r>
              <a:rPr lang="zh-TW" altLang="en-US" sz="4999" spc="-99" dirty="0">
                <a:solidFill>
                  <a:srgbClr val="145DA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★</a:t>
            </a:r>
            <a:endParaRPr lang="en-US" sz="4999" spc="-99" dirty="0">
              <a:solidFill>
                <a:srgbClr val="145DA0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245</Words>
  <Application>Microsoft Office PowerPoint</Application>
  <PresentationFormat>自訂</PresentationFormat>
  <Paragraphs>49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7" baseType="lpstr">
      <vt:lpstr>Poppins</vt:lpstr>
      <vt:lpstr>王漢宗特黑體</vt:lpstr>
      <vt:lpstr>Noto Sans T Chinese Bold</vt:lpstr>
      <vt:lpstr>Calibri</vt:lpstr>
      <vt:lpstr>Arial</vt:lpstr>
      <vt:lpstr>Open Sans Extra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Professional Modern Technology Pitch Deck Presentation</dc:title>
  <cp:lastModifiedBy>Administrator</cp:lastModifiedBy>
  <cp:revision>7</cp:revision>
  <dcterms:created xsi:type="dcterms:W3CDTF">2006-08-16T00:00:00Z</dcterms:created>
  <dcterms:modified xsi:type="dcterms:W3CDTF">2024-09-13T04:13:15Z</dcterms:modified>
  <dc:identifier>DAGQmV1yc8Y</dc:identifier>
</cp:coreProperties>
</file>