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1" r:id="rId4"/>
    <p:sldId id="260" r:id="rId5"/>
    <p:sldId id="264" r:id="rId6"/>
    <p:sldId id="270" r:id="rId7"/>
    <p:sldId id="271" r:id="rId8"/>
    <p:sldId id="272" r:id="rId9"/>
    <p:sldId id="273" r:id="rId10"/>
    <p:sldId id="266" r:id="rId11"/>
    <p:sldId id="259" r:id="rId12"/>
    <p:sldId id="258" r:id="rId13"/>
    <p:sldId id="268" r:id="rId14"/>
    <p:sldId id="274" r:id="rId15"/>
    <p:sldId id="275" r:id="rId16"/>
    <p:sldId id="276" r:id="rId17"/>
    <p:sldId id="269" r:id="rId18"/>
    <p:sldId id="262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434" autoAdjust="0"/>
  </p:normalViewPr>
  <p:slideViewPr>
    <p:cSldViewPr snapToGrid="0">
      <p:cViewPr varScale="1">
        <p:scale>
          <a:sx n="97" d="100"/>
          <a:sy n="97" d="100"/>
        </p:scale>
        <p:origin x="413" y="87"/>
      </p:cViewPr>
      <p:guideLst/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31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57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08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11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9585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024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1465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76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26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302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8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37C21F-0B53-4952-A36E-54784857EC37}" type="datetimeFigureOut">
              <a:rPr lang="zh-TW" altLang="en-US" smtClean="0"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zh-tw/help/13853/windows-lifecycle-fact-shee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upport.microsoft.com/zh-tw/help/13853/windows-lifecycle-fact-she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000" dirty="0">
                <a:latin typeface="+mn-ea"/>
                <a:ea typeface="+mn-ea"/>
              </a:rPr>
              <a:t>資安實地稽核前需對</a:t>
            </a:r>
            <a:br>
              <a:rPr lang="en-US" altLang="zh-TW" sz="5000" dirty="0">
                <a:latin typeface="+mn-ea"/>
                <a:ea typeface="+mn-ea"/>
              </a:rPr>
            </a:br>
            <a:r>
              <a:rPr lang="zh-TW" altLang="en-US" sz="5000" dirty="0">
                <a:latin typeface="+mn-ea"/>
                <a:ea typeface="+mn-ea"/>
              </a:rPr>
              <a:t>所有個人電腦進行設定</a:t>
            </a:r>
          </a:p>
        </p:txBody>
      </p:sp>
    </p:spTree>
    <p:extLst>
      <p:ext uri="{BB962C8B-B14F-4D97-AF65-F5344CB8AC3E}">
        <p14:creationId xmlns:p14="http://schemas.microsoft.com/office/powerpoint/2010/main" val="287935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491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n-ea"/>
                <a:ea typeface="+mn-ea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嚴禁下載或使用非法軟體與檔案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10178322" cy="51463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禁止於個人電腦安裝線上遊戲、點對點傳輸（ </a:t>
            </a:r>
            <a:r>
              <a:rPr lang="en-US" altLang="zh-TW" dirty="0">
                <a:latin typeface="+mn-ea"/>
                <a:ea typeface="+mn-ea"/>
              </a:rPr>
              <a:t>Peer to Peer </a:t>
            </a:r>
            <a:r>
              <a:rPr lang="zh-TW" altLang="en-US" dirty="0">
                <a:latin typeface="+mn-ea"/>
                <a:ea typeface="+mn-ea"/>
              </a:rPr>
              <a:t>）軟體（如</a:t>
            </a:r>
            <a:r>
              <a:rPr lang="en-US" altLang="zh-TW" dirty="0">
                <a:latin typeface="+mn-ea"/>
                <a:ea typeface="+mn-ea"/>
              </a:rPr>
              <a:t>BitComet </a:t>
            </a:r>
            <a:r>
              <a:rPr lang="zh-TW" altLang="en-US" dirty="0">
                <a:latin typeface="+mn-ea"/>
                <a:ea typeface="+mn-ea"/>
              </a:rPr>
              <a:t>、迅雷、 </a:t>
            </a:r>
            <a:r>
              <a:rPr lang="en-US" altLang="zh-TW" dirty="0">
                <a:latin typeface="+mn-ea"/>
                <a:ea typeface="+mn-ea"/>
              </a:rPr>
              <a:t>KKBOX </a:t>
            </a:r>
            <a:r>
              <a:rPr lang="zh-TW" altLang="en-US" dirty="0">
                <a:latin typeface="+mn-ea"/>
                <a:ea typeface="+mn-ea"/>
              </a:rPr>
              <a:t>、愛奇藝等等）、挖礦程式，以及跳牆程式、 </a:t>
            </a:r>
            <a:r>
              <a:rPr lang="en-US" altLang="zh-TW" dirty="0">
                <a:latin typeface="+mn-ea"/>
                <a:ea typeface="+mn-ea"/>
              </a:rPr>
              <a:t>VPN</a:t>
            </a:r>
            <a:r>
              <a:rPr lang="zh-TW" altLang="en-US" dirty="0">
                <a:latin typeface="+mn-ea"/>
                <a:ea typeface="+mn-ea"/>
              </a:rPr>
              <a:t>等 </a:t>
            </a:r>
            <a:r>
              <a:rPr lang="en-US" altLang="zh-TW" dirty="0">
                <a:latin typeface="+mn-ea"/>
                <a:ea typeface="+mn-ea"/>
              </a:rPr>
              <a:t>tunnel </a:t>
            </a:r>
            <a:r>
              <a:rPr lang="zh-TW" altLang="en-US" dirty="0">
                <a:latin typeface="+mn-ea"/>
                <a:ea typeface="+mn-ea"/>
              </a:rPr>
              <a:t>相關工具下載或提供分享檔案。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禁止下載或安裝來路不明、有違反法令疑慮如版權、智慧財產權等或與業務無關的電腦軟體。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禁止於上班時間瀏覽不當之網路如暴力、色情、賭博、駭客、惡意網站、釣魚詐欺、傀儡網站等及非公務用途網站， 各單位主管應加強監督同仁使用網路情形。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本府及所屬機關之個人電腦等資通設備，非經授權只能經由單一網卡連接機關內部網路連線上網。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本府及所屬機關如須自行申裝專線或無線網路連線上網者，應經機關權責單位同意始得申裝；既有之線路應檢視與確認其必要性，非必要者應立即退租；如確有需要者，單位主管應要求連線之設備必須與機關內部網路實體隔離。</a:t>
            </a:r>
            <a:endParaRPr lang="en-US" altLang="zh-TW" dirty="0">
              <a:latin typeface="+mn-ea"/>
              <a:ea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教育部已公布禁用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ZOOM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！請記得解除安裝！</a:t>
            </a:r>
          </a:p>
          <a:p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488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4.Windows Defender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22301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找到「</a:t>
            </a:r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設定」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可參照右圖方法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設定→更新與安全性→</a:t>
            </a:r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安全性→病毒與威脅防護→病毒與威脅防護設定→將「即時保護」、「雲端提供的保護」都開啟</a:t>
            </a: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t="78915" r="93118"/>
          <a:stretch/>
        </p:blipFill>
        <p:spPr>
          <a:xfrm>
            <a:off x="9621683" y="417414"/>
            <a:ext cx="1683021" cy="16111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98" y="2793830"/>
            <a:ext cx="7418182" cy="39914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10251" y="1648827"/>
            <a:ext cx="471441" cy="367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594512" y="857248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4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5.Windows update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51678" y="1325881"/>
            <a:ext cx="10178322" cy="455371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找到「</a:t>
            </a:r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設定」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可參照右圖方法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設定→更新與安全性→</a:t>
            </a:r>
            <a:r>
              <a:rPr lang="en-US" altLang="zh-TW" dirty="0">
                <a:latin typeface="+mn-ea"/>
                <a:ea typeface="+mn-ea"/>
              </a:rPr>
              <a:t>Windows Update</a:t>
            </a:r>
            <a:r>
              <a:rPr lang="zh-TW" altLang="en-US" dirty="0">
                <a:latin typeface="+mn-ea"/>
                <a:ea typeface="+mn-ea"/>
              </a:rPr>
              <a:t>→檢查更新</a:t>
            </a: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t="78915" r="93118"/>
          <a:stretch/>
        </p:blipFill>
        <p:spPr>
          <a:xfrm>
            <a:off x="8584302" y="455153"/>
            <a:ext cx="1683021" cy="16111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84302" y="1719580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584302" y="934766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251678" y="2825808"/>
            <a:ext cx="10463565" cy="155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FF0000"/>
                </a:solidFill>
              </a:rPr>
              <a:t>作業系統目前</a:t>
            </a:r>
            <a:r>
              <a:rPr lang="en-US" altLang="zh-TW" b="1" dirty="0">
                <a:solidFill>
                  <a:srgbClr val="FF0000"/>
                </a:solidFill>
              </a:rPr>
              <a:t>win7</a:t>
            </a:r>
            <a:r>
              <a:rPr lang="zh-TW" altLang="en-US" b="1" dirty="0">
                <a:solidFill>
                  <a:srgbClr val="FF0000"/>
                </a:solidFill>
              </a:rPr>
              <a:t>已經不支援！請安裝</a:t>
            </a:r>
            <a:r>
              <a:rPr lang="en-US" altLang="zh-TW" b="1" dirty="0">
                <a:solidFill>
                  <a:srgbClr val="FF0000"/>
                </a:solidFill>
              </a:rPr>
              <a:t>win10</a:t>
            </a:r>
            <a:r>
              <a:rPr lang="zh-TW" altLang="en-US" b="1" dirty="0">
                <a:solidFill>
                  <a:srgbClr val="FF0000"/>
                </a:solidFill>
              </a:rPr>
              <a:t>版本！否則市府資安稽核直接就是缺失起跳！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也請注意</a:t>
            </a:r>
            <a:r>
              <a:rPr lang="en-US" altLang="zh-TW" b="1" dirty="0">
                <a:solidFill>
                  <a:srgbClr val="FF0000"/>
                </a:solidFill>
              </a:rPr>
              <a:t>win10</a:t>
            </a:r>
            <a:r>
              <a:rPr lang="zh-TW" altLang="en-US" b="1" dirty="0">
                <a:solidFill>
                  <a:srgbClr val="FF0000"/>
                </a:solidFill>
              </a:rPr>
              <a:t>的版本</a:t>
            </a:r>
            <a:r>
              <a:rPr lang="en-US" altLang="zh-TW" b="1" dirty="0">
                <a:solidFill>
                  <a:srgbClr val="FF0000"/>
                </a:solidFill>
              </a:rPr>
              <a:t>~~~</a:t>
            </a:r>
          </a:p>
          <a:p>
            <a:r>
              <a:rPr lang="en-US" altLang="zh-TW" dirty="0">
                <a:solidFill>
                  <a:schemeClr val="tx1"/>
                </a:solidFill>
                <a:hlinkClick r:id="rId3"/>
              </a:rPr>
              <a:t>https://support.microsoft.com/zh-tw/help/13853/windows-lifecycle-fact-sheet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2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130925"/>
            <a:ext cx="10178322" cy="77204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+mn-ea"/>
                <a:ea typeface="+mn-ea"/>
              </a:rPr>
              <a:t>6.</a:t>
            </a:r>
            <a:r>
              <a:rPr lang="zh-TW" altLang="en-US" b="1" dirty="0">
                <a:latin typeface="+mn-ea"/>
                <a:ea typeface="+mn-ea"/>
              </a:rPr>
              <a:t>機敏性資料應有適當之保護措施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51678" y="902970"/>
            <a:ext cx="10178322" cy="193166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電腦設備內機敏性檔案，須由檔案擁有者以加密措施保護，如以壓縮軟體 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7 zip 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等方式執行壓縮加密碼，並限制不得於公務外電腦使用。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dirty="0">
                <a:latin typeface="+mn-ea"/>
                <a:ea typeface="+mn-ea"/>
              </a:rPr>
              <a:t>word</a:t>
            </a:r>
            <a:r>
              <a:rPr lang="zh-TW" altLang="en-US" dirty="0">
                <a:latin typeface="+mn-ea"/>
                <a:ea typeface="+mn-ea"/>
              </a:rPr>
              <a:t>為例：點選「檔案」→保護文件→以密碼加密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dirty="0">
                <a:latin typeface="+mn-ea"/>
                <a:ea typeface="+mn-ea"/>
              </a:rPr>
              <a:t>excel</a:t>
            </a:r>
            <a:r>
              <a:rPr lang="zh-TW" altLang="en-US" dirty="0">
                <a:latin typeface="+mn-ea"/>
                <a:ea typeface="+mn-ea"/>
              </a:rPr>
              <a:t>為例：點選「檔案」→保護活頁簿→以密碼加密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dirty="0">
                <a:latin typeface="+mn-ea"/>
                <a:ea typeface="+mn-ea"/>
              </a:rPr>
              <a:t>PPT</a:t>
            </a:r>
            <a:r>
              <a:rPr lang="zh-TW" altLang="en-US" dirty="0">
                <a:latin typeface="+mn-ea"/>
                <a:ea typeface="+mn-ea"/>
              </a:rPr>
              <a:t>為例：點選「檔案」→保護簡報→以密碼加密</a:t>
            </a:r>
            <a:endParaRPr lang="en-US" altLang="zh-TW" dirty="0">
              <a:latin typeface="+mn-ea"/>
              <a:ea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937076"/>
            <a:ext cx="4394820" cy="39209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12" y="2937076"/>
            <a:ext cx="5073519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5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137CAE-067F-4C95-98B8-61C031D5E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52" y="1237440"/>
            <a:ext cx="9138170" cy="5557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8808" y="12264"/>
            <a:ext cx="10178322" cy="828494"/>
          </a:xfrm>
        </p:spPr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  <p:sp>
        <p:nvSpPr>
          <p:cNvPr id="7" name="矩形 6"/>
          <p:cNvSpPr/>
          <p:nvPr/>
        </p:nvSpPr>
        <p:spPr>
          <a:xfrm>
            <a:off x="6606400" y="4578809"/>
            <a:ext cx="1558974" cy="773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45150" y="1489443"/>
            <a:ext cx="449991" cy="215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610017" y="6441952"/>
            <a:ext cx="1293320" cy="329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90055" y="752810"/>
            <a:ext cx="11256421" cy="484630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市府信箱</a:t>
            </a:r>
            <a:r>
              <a:rPr lang="zh-TW" altLang="en-US" dirty="0">
                <a:latin typeface="+mn-ea"/>
                <a:ea typeface="+mn-ea"/>
              </a:rPr>
              <a:t>為例：點選左下角「個人化設定」→右側「閱讀郵件設定」請勾選前三個，再按上方儲存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9536EA-E404-4B3B-ABED-30C684A9A368}"/>
              </a:ext>
            </a:extLst>
          </p:cNvPr>
          <p:cNvSpPr/>
          <p:nvPr/>
        </p:nvSpPr>
        <p:spPr>
          <a:xfrm>
            <a:off x="2380891" y="2171911"/>
            <a:ext cx="373889" cy="185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93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5549204-D1B1-4722-A761-C2EDAE53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91" y="1478057"/>
            <a:ext cx="7629525" cy="16192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BB83B85-94E6-4A42-9C6D-282EA960D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1"/>
          <a:stretch/>
        </p:blipFill>
        <p:spPr>
          <a:xfrm>
            <a:off x="3210691" y="2287682"/>
            <a:ext cx="8416533" cy="4143375"/>
          </a:xfrm>
          <a:prstGeom prst="rect">
            <a:avLst/>
          </a:prstGeom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148808" y="840758"/>
            <a:ext cx="10566942" cy="48463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sz="21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Outlook 2019</a:t>
            </a:r>
            <a:r>
              <a:rPr lang="zh-TW" altLang="en-US" dirty="0">
                <a:latin typeface="+mn-ea"/>
                <a:ea typeface="+mn-ea"/>
              </a:rPr>
              <a:t>為例：點選</a:t>
            </a:r>
            <a:r>
              <a:rPr lang="zh-TW" altLang="en-US" dirty="0">
                <a:latin typeface="+mn-ea"/>
              </a:rPr>
              <a:t>左</a:t>
            </a:r>
            <a:r>
              <a:rPr lang="zh-TW" altLang="en-US" dirty="0">
                <a:latin typeface="+mn-ea"/>
                <a:ea typeface="+mn-ea"/>
              </a:rPr>
              <a:t>上角「檔案」→「選項」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E67AC3C-03C5-4AA7-B84D-2C94D9188551}"/>
              </a:ext>
            </a:extLst>
          </p:cNvPr>
          <p:cNvSpPr txBox="1">
            <a:spLocks/>
          </p:cNvSpPr>
          <p:nvPr/>
        </p:nvSpPr>
        <p:spPr>
          <a:xfrm>
            <a:off x="1148808" y="12264"/>
            <a:ext cx="10178322" cy="828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</p:spTree>
    <p:extLst>
      <p:ext uri="{BB962C8B-B14F-4D97-AF65-F5344CB8AC3E}">
        <p14:creationId xmlns:p14="http://schemas.microsoft.com/office/powerpoint/2010/main" val="298013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148808" y="750709"/>
            <a:ext cx="10566942" cy="48463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sz="21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Outlook 2019</a:t>
            </a:r>
            <a:r>
              <a:rPr lang="zh-TW" altLang="en-US" dirty="0">
                <a:latin typeface="+mn-ea"/>
                <a:ea typeface="+mn-ea"/>
              </a:rPr>
              <a:t>為例：再點選</a:t>
            </a:r>
            <a:r>
              <a:rPr lang="zh-TW" altLang="en-US" dirty="0">
                <a:latin typeface="+mn-ea"/>
              </a:rPr>
              <a:t>左下</a:t>
            </a:r>
            <a:r>
              <a:rPr lang="zh-TW" altLang="en-US" dirty="0">
                <a:latin typeface="+mn-ea"/>
                <a:ea typeface="+mn-ea"/>
              </a:rPr>
              <a:t>角「信任中心」→「信任中心設定」→全勾選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E087F9-1DC3-4A45-92CF-C89436C9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91" y="1241458"/>
            <a:ext cx="9712407" cy="531174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1522B49-FAA7-4159-8D07-AF157270DA57}"/>
              </a:ext>
            </a:extLst>
          </p:cNvPr>
          <p:cNvSpPr/>
          <p:nvPr/>
        </p:nvSpPr>
        <p:spPr>
          <a:xfrm>
            <a:off x="1747239" y="4779844"/>
            <a:ext cx="529796" cy="186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9E3B110-8226-4984-9739-6946AA64A82E}"/>
              </a:ext>
            </a:extLst>
          </p:cNvPr>
          <p:cNvSpPr/>
          <p:nvPr/>
        </p:nvSpPr>
        <p:spPr>
          <a:xfrm>
            <a:off x="8739710" y="3334871"/>
            <a:ext cx="1058714" cy="300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D0E7A2-1F3F-4592-881A-95A0FF571D16}"/>
              </a:ext>
            </a:extLst>
          </p:cNvPr>
          <p:cNvSpPr/>
          <p:nvPr/>
        </p:nvSpPr>
        <p:spPr>
          <a:xfrm>
            <a:off x="4517333" y="4650683"/>
            <a:ext cx="6643725" cy="1803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94F8935-78BE-44E6-83F2-3BC5E721DECA}"/>
              </a:ext>
            </a:extLst>
          </p:cNvPr>
          <p:cNvSpPr txBox="1">
            <a:spLocks/>
          </p:cNvSpPr>
          <p:nvPr/>
        </p:nvSpPr>
        <p:spPr>
          <a:xfrm>
            <a:off x="1148808" y="12264"/>
            <a:ext cx="10178322" cy="828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</p:spTree>
    <p:extLst>
      <p:ext uri="{BB962C8B-B14F-4D97-AF65-F5344CB8AC3E}">
        <p14:creationId xmlns:p14="http://schemas.microsoft.com/office/powerpoint/2010/main" val="2719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45" y="1325388"/>
            <a:ext cx="9418447" cy="53675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319586" y="1354635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38134" y="2153882"/>
            <a:ext cx="54002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435154" y="5889812"/>
            <a:ext cx="4068305" cy="237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148808" y="840758"/>
            <a:ext cx="10566942" cy="484630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sz="21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G-mail</a:t>
            </a:r>
            <a:r>
              <a:rPr lang="zh-TW" altLang="en-US" dirty="0">
                <a:latin typeface="+mn-ea"/>
                <a:ea typeface="+mn-ea"/>
              </a:rPr>
              <a:t>為例：點選右上角齒輪→一般設定→勾選「顯示不明外部圖片時，必須先詢問我。」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773D04E-8D1E-4D12-BCF8-E0C14C7C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08" y="12264"/>
            <a:ext cx="10178322" cy="828494"/>
          </a:xfrm>
        </p:spPr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</p:spTree>
    <p:extLst>
      <p:ext uri="{BB962C8B-B14F-4D97-AF65-F5344CB8AC3E}">
        <p14:creationId xmlns:p14="http://schemas.microsoft.com/office/powerpoint/2010/main" val="211736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45225"/>
            <a:ext cx="10178322" cy="1629292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校時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188720"/>
            <a:ext cx="10178322" cy="4690873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控制台→時鐘和區域→日期和時間→網際網路時間→變更設定→伺服器：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ntp.kl.edu.tw</a:t>
            </a:r>
            <a:endParaRPr lang="zh-TW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46" y="1703067"/>
            <a:ext cx="7989889" cy="51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7" y="4325735"/>
            <a:ext cx="10463565" cy="1553857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作業系統目前</a:t>
            </a:r>
            <a:r>
              <a:rPr lang="en-US" altLang="zh-TW" dirty="0">
                <a:latin typeface="+mn-ea"/>
                <a:ea typeface="+mn-ea"/>
              </a:rPr>
              <a:t>win7</a:t>
            </a:r>
            <a:r>
              <a:rPr lang="zh-TW" altLang="en-US" dirty="0">
                <a:latin typeface="+mn-ea"/>
                <a:ea typeface="+mn-ea"/>
              </a:rPr>
              <a:t>已經不支援！請安裝</a:t>
            </a:r>
            <a:r>
              <a:rPr lang="en-US" altLang="zh-TW" dirty="0">
                <a:latin typeface="+mn-ea"/>
                <a:ea typeface="+mn-ea"/>
              </a:rPr>
              <a:t>win10</a:t>
            </a:r>
            <a:r>
              <a:rPr lang="zh-TW" altLang="en-US" dirty="0">
                <a:latin typeface="+mn-ea"/>
                <a:ea typeface="+mn-ea"/>
              </a:rPr>
              <a:t>版本！否則市府資安稽核直接就是缺失起跳！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也請注意</a:t>
            </a:r>
            <a:r>
              <a:rPr lang="en-US" altLang="zh-TW" dirty="0">
                <a:latin typeface="+mn-ea"/>
                <a:ea typeface="+mn-ea"/>
              </a:rPr>
              <a:t>win10</a:t>
            </a:r>
            <a:r>
              <a:rPr lang="zh-TW" altLang="en-US" dirty="0">
                <a:latin typeface="+mn-ea"/>
                <a:ea typeface="+mn-ea"/>
              </a:rPr>
              <a:t>的版本</a:t>
            </a:r>
            <a:r>
              <a:rPr lang="en-US" altLang="zh-TW" dirty="0">
                <a:latin typeface="+mn-ea"/>
                <a:ea typeface="+mn-ea"/>
              </a:rPr>
              <a:t>~~~</a:t>
            </a:r>
          </a:p>
          <a:p>
            <a:r>
              <a:rPr lang="en-US" altLang="zh-TW" dirty="0">
                <a:latin typeface="+mn-ea"/>
                <a:hlinkClick r:id="rId2"/>
              </a:rPr>
              <a:t>https://support.microsoft.com/zh-tw/help/13853/windows-lifecycle-fact-sheet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34" y="139446"/>
            <a:ext cx="10748809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1.</a:t>
            </a:r>
            <a:r>
              <a:rPr lang="zh-TW" altLang="en-US" dirty="0">
                <a:latin typeface="+mn-ea"/>
                <a:ea typeface="+mn-ea"/>
              </a:rPr>
              <a:t>螢幕保護程式時間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7" y="1276709"/>
            <a:ext cx="10501051" cy="4602883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個人桌上型電腦、可攜式電腦應設定於一定時間不使用或離開後，應自動清除螢幕上的資訊並登出或鎖定系統，以避免被未授權之存取。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設定→個人化→鎖定螢幕→螢幕保護裝置設定→等候至少「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TW" altLang="en-US" dirty="0">
                <a:latin typeface="+mn-ea"/>
                <a:ea typeface="+mn-ea"/>
              </a:rPr>
              <a:t>」分鐘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可以更短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88" y="2518914"/>
            <a:ext cx="6475241" cy="4282365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6972300" y="4594860"/>
            <a:ext cx="125730" cy="148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972300" y="46600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通行碼規範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10178322" cy="268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通行碼應符合政府組態基準（</a:t>
            </a:r>
            <a:r>
              <a:rPr lang="en-US" altLang="zh-TW" dirty="0">
                <a:latin typeface="+mn-ea"/>
                <a:ea typeface="+mn-ea"/>
              </a:rPr>
              <a:t>GCB</a:t>
            </a:r>
            <a:r>
              <a:rPr lang="zh-TW" altLang="en-US" dirty="0">
                <a:latin typeface="+mn-ea"/>
                <a:ea typeface="+mn-ea"/>
              </a:rPr>
              <a:t>）規範及資通安全責任等級分級辦法之政策，政策如下：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1. </a:t>
            </a:r>
            <a:r>
              <a:rPr lang="zh-TW" altLang="en-US" dirty="0">
                <a:latin typeface="+mn-ea"/>
                <a:ea typeface="+mn-ea"/>
              </a:rPr>
              <a:t>通行碼長度</a:t>
            </a:r>
            <a:r>
              <a:rPr lang="en-US" altLang="zh-TW" dirty="0">
                <a:latin typeface="+mn-ea"/>
                <a:ea typeface="+mn-ea"/>
              </a:rPr>
              <a:t>8</a:t>
            </a:r>
            <a:r>
              <a:rPr lang="zh-TW" altLang="en-US" dirty="0">
                <a:latin typeface="+mn-ea"/>
                <a:ea typeface="+mn-ea"/>
              </a:rPr>
              <a:t>碼以上。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2. </a:t>
            </a:r>
            <a:r>
              <a:rPr lang="zh-TW" altLang="en-US" dirty="0">
                <a:latin typeface="+mn-ea"/>
                <a:ea typeface="+mn-ea"/>
              </a:rPr>
              <a:t>通行碼複雜度應包含英文大寫、小寫、特殊符號或數字三種以上。</a:t>
            </a:r>
            <a:endParaRPr lang="en-US" altLang="zh-TW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3. </a:t>
            </a:r>
            <a:r>
              <a:rPr lang="zh-TW" altLang="en-US" dirty="0">
                <a:latin typeface="+mn-ea"/>
                <a:ea typeface="+mn-ea"/>
              </a:rPr>
              <a:t>使用者每</a:t>
            </a:r>
            <a:r>
              <a:rPr lang="en-US" altLang="zh-TW" dirty="0">
                <a:latin typeface="+mn-ea"/>
                <a:ea typeface="+mn-ea"/>
              </a:rPr>
              <a:t>90</a:t>
            </a:r>
            <a:r>
              <a:rPr lang="zh-TW" altLang="en-US" dirty="0">
                <a:latin typeface="+mn-ea"/>
                <a:ea typeface="+mn-ea"/>
              </a:rPr>
              <a:t>天應更換一次通行碼。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4. </a:t>
            </a:r>
            <a:r>
              <a:rPr lang="zh-TW" altLang="en-US" dirty="0">
                <a:latin typeface="+mn-ea"/>
                <a:ea typeface="+mn-ea"/>
              </a:rPr>
              <a:t>使用者通行碼最短需使用</a:t>
            </a:r>
            <a:r>
              <a:rPr lang="en-US" altLang="zh-TW" dirty="0">
                <a:latin typeface="+mn-ea"/>
                <a:ea typeface="+mn-ea"/>
              </a:rPr>
              <a:t>1</a:t>
            </a:r>
            <a:r>
              <a:rPr lang="zh-TW" altLang="en-US" dirty="0">
                <a:latin typeface="+mn-ea"/>
                <a:ea typeface="+mn-ea"/>
              </a:rPr>
              <a:t>天，最長使用期限為</a:t>
            </a:r>
            <a:r>
              <a:rPr lang="en-US" altLang="zh-TW" dirty="0">
                <a:latin typeface="+mn-ea"/>
                <a:ea typeface="+mn-ea"/>
              </a:rPr>
              <a:t>90</a:t>
            </a:r>
            <a:r>
              <a:rPr lang="zh-TW" altLang="en-US" dirty="0">
                <a:latin typeface="+mn-ea"/>
                <a:ea typeface="+mn-ea"/>
              </a:rPr>
              <a:t>天，且通行碼需保留三次歷史紀錄不得相同。</a:t>
            </a:r>
          </a:p>
          <a:p>
            <a:endParaRPr lang="zh-TW" altLang="en-US" dirty="0">
              <a:latin typeface="+mn-ea"/>
              <a:ea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2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2.</a:t>
            </a:r>
            <a:r>
              <a:rPr lang="zh-TW" altLang="en-US" dirty="0">
                <a:latin typeface="+mn-ea"/>
                <a:ea typeface="+mn-ea"/>
              </a:rPr>
              <a:t>密碼原則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22301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搜尋「本機安全性原則」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可參照右圖方法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r>
              <a:rPr lang="zh-TW" altLang="en-US" dirty="0">
                <a:latin typeface="+mn-ea"/>
                <a:ea typeface="+mn-ea"/>
              </a:rPr>
              <a:t>本機安全性原則→安全性設定→帳戶原則→密碼原則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772" y="195001"/>
            <a:ext cx="3686175" cy="1866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768"/>
          <a:stretch/>
        </p:blipFill>
        <p:spPr>
          <a:xfrm>
            <a:off x="1783976" y="2572702"/>
            <a:ext cx="9348925" cy="39423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81110" y="4560571"/>
            <a:ext cx="994410" cy="949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8935654" y="4867152"/>
            <a:ext cx="196771" cy="98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9130934" y="4740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81110" y="4317357"/>
            <a:ext cx="994410" cy="243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8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2.</a:t>
            </a:r>
            <a:r>
              <a:rPr lang="zh-TW" altLang="en-US" dirty="0">
                <a:latin typeface="+mn-ea"/>
                <a:ea typeface="+mn-ea"/>
              </a:rPr>
              <a:t>密碼原則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22301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        點右鍵→電腦管理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本機使用者和群組→使用者→找到您的帳號→內容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07765C-22C4-4EA5-A147-8277D56E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66" y="0"/>
            <a:ext cx="2674863" cy="306630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0B41E0F-1E02-4A07-8A6A-33D4ACC0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68" y="1669729"/>
            <a:ext cx="495300" cy="409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8C98BD5-926C-4CF1-872F-0A82EF674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49" y="3049078"/>
            <a:ext cx="6990531" cy="380075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C45AB39-F9B8-41C4-9350-FCAD23BA6310}"/>
              </a:ext>
            </a:extLst>
          </p:cNvPr>
          <p:cNvSpPr txBox="1"/>
          <p:nvPr/>
        </p:nvSpPr>
        <p:spPr>
          <a:xfrm>
            <a:off x="2547580" y="2407320"/>
            <a:ext cx="492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建議使用者帳號</a:t>
            </a:r>
            <a:endParaRPr lang="en-US" altLang="zh-TW" sz="20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不要使用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user/administrator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等已知帳號</a:t>
            </a:r>
          </a:p>
        </p:txBody>
      </p:sp>
    </p:spTree>
    <p:extLst>
      <p:ext uri="{BB962C8B-B14F-4D97-AF65-F5344CB8AC3E}">
        <p14:creationId xmlns:p14="http://schemas.microsoft.com/office/powerpoint/2010/main" val="310295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2.</a:t>
            </a:r>
            <a:r>
              <a:rPr lang="zh-TW" altLang="en-US" dirty="0">
                <a:latin typeface="+mn-ea"/>
                <a:ea typeface="+mn-ea"/>
              </a:rPr>
              <a:t>密碼原則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把「密碼永久有效」的勾勾取消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7190CF3-CE07-411B-A6E6-684A5C48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17" y="381000"/>
            <a:ext cx="58197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密碼原則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檢查是否已設定成功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TW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4647098" cy="523572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搜尋「</a:t>
            </a:r>
            <a:r>
              <a:rPr lang="en-US" altLang="zh-TW" dirty="0" err="1">
                <a:latin typeface="+mn-ea"/>
              </a:rPr>
              <a:t>cmd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命令提示字元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en-US" dirty="0">
                <a:latin typeface="+mn-ea"/>
              </a:rPr>
              <a:t>」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可參照右圖方法</a:t>
            </a:r>
            <a:r>
              <a:rPr lang="en-US" altLang="zh-TW" dirty="0">
                <a:latin typeface="+mn-ea"/>
              </a:rPr>
              <a:t>)</a:t>
            </a:r>
          </a:p>
          <a:p>
            <a:r>
              <a:rPr lang="zh-TW" altLang="en-US" dirty="0">
                <a:latin typeface="+mn-ea"/>
              </a:rPr>
              <a:t>以系統管理員身分執行</a:t>
            </a:r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0764C8-E03F-41CA-887F-35C9E894F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986" y="1380227"/>
            <a:ext cx="4956336" cy="47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密碼原則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檢查是否已設定成功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TW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4647098" cy="5235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輸入</a:t>
            </a:r>
            <a:endParaRPr lang="en-US" altLang="zh-TW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</a:rPr>
              <a:t>net 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user  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您的使用者名稱 </a:t>
            </a:r>
            <a:endParaRPr lang="en-US" altLang="zh-TW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再按鍵盤的</a:t>
            </a:r>
            <a:r>
              <a:rPr lang="en-US" altLang="zh-TW" dirty="0">
                <a:latin typeface="+mn-ea"/>
              </a:rPr>
              <a:t>enter</a:t>
            </a:r>
            <a:r>
              <a:rPr lang="zh-TW" altLang="en-US" dirty="0">
                <a:latin typeface="+mn-ea"/>
              </a:rPr>
              <a:t>鍵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例如：您的電腦使用者名稱為</a:t>
            </a:r>
            <a:r>
              <a:rPr lang="en-US" altLang="zh-TW" dirty="0" err="1">
                <a:solidFill>
                  <a:srgbClr val="0000FF"/>
                </a:solidFill>
                <a:latin typeface="+mn-ea"/>
              </a:rPr>
              <a:t>kumaru</a:t>
            </a:r>
            <a:endParaRPr lang="en-US" altLang="zh-TW" dirty="0">
              <a:solidFill>
                <a:srgbClr val="0000FF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請輸入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</a:rPr>
              <a:t>net 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user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  </a:t>
            </a:r>
            <a:r>
              <a:rPr lang="en-US" altLang="zh-TW" dirty="0" err="1">
                <a:solidFill>
                  <a:srgbClr val="0000FF"/>
                </a:solidFill>
                <a:latin typeface="+mn-ea"/>
              </a:rPr>
              <a:t>kumaru</a:t>
            </a:r>
            <a:endParaRPr lang="zh-TW" altLang="en-US" dirty="0">
              <a:latin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EEB665-B3F1-4000-AFEF-19F5C378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0193"/>
            <a:ext cx="5703816" cy="54777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F1FCF7-B50B-49DC-B5E9-F4D4A0D9A8CB}"/>
              </a:ext>
            </a:extLst>
          </p:cNvPr>
          <p:cNvSpPr/>
          <p:nvPr/>
        </p:nvSpPr>
        <p:spPr>
          <a:xfrm>
            <a:off x="8068235" y="3429000"/>
            <a:ext cx="2178424" cy="407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D743416-63CE-49DA-9D4C-56EA59A811EB}"/>
              </a:ext>
            </a:extLst>
          </p:cNvPr>
          <p:cNvSpPr txBox="1"/>
          <p:nvPr/>
        </p:nvSpPr>
        <p:spPr>
          <a:xfrm>
            <a:off x="9157447" y="3059668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顯示</a:t>
            </a:r>
            <a:r>
              <a:rPr lang="en-US" altLang="zh-TW" dirty="0">
                <a:solidFill>
                  <a:srgbClr val="FFFF00"/>
                </a:solidFill>
              </a:rPr>
              <a:t>90</a:t>
            </a:r>
            <a:r>
              <a:rPr lang="zh-TW" altLang="en-US" dirty="0">
                <a:solidFill>
                  <a:srgbClr val="FFFF00"/>
                </a:solidFill>
              </a:rPr>
              <a:t>天</a:t>
            </a:r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三個月</a:t>
            </a:r>
            <a:r>
              <a:rPr lang="en-US" altLang="zh-TW" dirty="0">
                <a:solidFill>
                  <a:srgbClr val="FFFF00"/>
                </a:solidFill>
              </a:rPr>
              <a:t>)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662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189</TotalTime>
  <Words>1020</Words>
  <Application>Microsoft Office PowerPoint</Application>
  <PresentationFormat>寬螢幕</PresentationFormat>
  <Paragraphs>74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新細明體</vt:lpstr>
      <vt:lpstr>Arial</vt:lpstr>
      <vt:lpstr>Gill Sans MT</vt:lpstr>
      <vt:lpstr>Impact</vt:lpstr>
      <vt:lpstr>Badge</vt:lpstr>
      <vt:lpstr>資安實地稽核前需對 所有個人電腦進行設定</vt:lpstr>
      <vt:lpstr>PowerPoint 簡報</vt:lpstr>
      <vt:lpstr>1.螢幕保護程式時間</vt:lpstr>
      <vt:lpstr>通行碼規範</vt:lpstr>
      <vt:lpstr>2.密碼原則</vt:lpstr>
      <vt:lpstr>2.密碼原則</vt:lpstr>
      <vt:lpstr>2.密碼原則</vt:lpstr>
      <vt:lpstr>2.密碼原則(檢查是否已設定成功)</vt:lpstr>
      <vt:lpstr>2.密碼原則(檢查是否已設定成功)</vt:lpstr>
      <vt:lpstr>3.嚴禁下載或使用非法軟體與檔案</vt:lpstr>
      <vt:lpstr>4.Windows Defender</vt:lpstr>
      <vt:lpstr>5.Windows update</vt:lpstr>
      <vt:lpstr>6.機敏性資料應有適當之保護措施</vt:lpstr>
      <vt:lpstr>7.啟動電子郵件安全設定</vt:lpstr>
      <vt:lpstr>PowerPoint 簡報</vt:lpstr>
      <vt:lpstr>PowerPoint 簡報</vt:lpstr>
      <vt:lpstr>7.啟動電子郵件安全設定</vt:lpstr>
      <vt:lpstr>校時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稽核前需對各電腦設定</dc:title>
  <dc:creator>KL center</dc:creator>
  <cp:lastModifiedBy>陳莞華</cp:lastModifiedBy>
  <cp:revision>37</cp:revision>
  <dcterms:created xsi:type="dcterms:W3CDTF">2019-09-02T05:03:36Z</dcterms:created>
  <dcterms:modified xsi:type="dcterms:W3CDTF">2021-11-12T03:11:33Z</dcterms:modified>
</cp:coreProperties>
</file>