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08" r:id="rId3"/>
    <p:sldMasterId id="2147483725" r:id="rId4"/>
  </p:sldMasterIdLst>
  <p:notesMasterIdLst>
    <p:notesMasterId r:id="rId30"/>
  </p:notesMasterIdLst>
  <p:sldIdLst>
    <p:sldId id="256" r:id="rId5"/>
    <p:sldId id="269" r:id="rId6"/>
    <p:sldId id="275" r:id="rId7"/>
    <p:sldId id="270" r:id="rId8"/>
    <p:sldId id="271" r:id="rId9"/>
    <p:sldId id="272" r:id="rId10"/>
    <p:sldId id="273" r:id="rId11"/>
    <p:sldId id="277" r:id="rId12"/>
    <p:sldId id="274" r:id="rId13"/>
    <p:sldId id="278" r:id="rId14"/>
    <p:sldId id="279" r:id="rId15"/>
    <p:sldId id="280" r:id="rId16"/>
    <p:sldId id="281" r:id="rId17"/>
    <p:sldId id="282" r:id="rId18"/>
    <p:sldId id="257" r:id="rId19"/>
    <p:sldId id="260" r:id="rId20"/>
    <p:sldId id="290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1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9BE82-4DA4-4D4A-855F-D8552DBA5118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76F73-A540-4AA7-8E30-45CE9C4664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83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952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2A3DF-95FB-4630-874C-B8D01F13FD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2952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16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952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2A3DF-95FB-4630-874C-B8D01F13FD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2952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32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952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2A3DF-95FB-4630-874C-B8D01F13FD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2952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066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952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2A3DF-95FB-4630-874C-B8D01F13FD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2952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17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952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2A3DF-95FB-4630-874C-B8D01F13FD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2952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94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952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2A3DF-95FB-4630-874C-B8D01F13FD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2952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179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952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2A3DF-95FB-4630-874C-B8D01F13FD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2952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3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46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51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089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728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900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999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12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25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638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208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70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241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706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126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6730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21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113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873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352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272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9738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3B7A7-F84B-4866-AAF3-4857353235B1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2018/8/23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8344F-02F2-48DE-856B-6685DE9266BB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39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6432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3B7A7-F84B-4866-AAF3-4857353235B1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2018/8/23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8344F-02F2-48DE-856B-6685DE9266BB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220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3B7A7-F84B-4866-AAF3-4857353235B1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2018/8/23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8344F-02F2-48DE-856B-6685DE9266BB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837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3B7A7-F84B-4866-AAF3-4857353235B1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2018/8/23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8344F-02F2-48DE-856B-6685DE9266BB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397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3B7A7-F84B-4866-AAF3-4857353235B1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2018/8/23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8344F-02F2-48DE-856B-6685DE9266BB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027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3B7A7-F84B-4866-AAF3-4857353235B1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2018/8/23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8344F-02F2-48DE-856B-6685DE9266BB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040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3B7A7-F84B-4866-AAF3-4857353235B1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2018/8/23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8344F-02F2-48DE-856B-6685DE9266BB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5511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3B7A7-F84B-4866-AAF3-4857353235B1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2018/8/23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8344F-02F2-48DE-856B-6685DE9266BB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586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8344F-02F2-48DE-856B-6685DE9266BB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3B7A7-F84B-4866-AAF3-4857353235B1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2018/8/23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586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3B7A7-F84B-4866-AAF3-4857353235B1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2018/8/23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8344F-02F2-48DE-856B-6685DE9266BB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3290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3B7A7-F84B-4866-AAF3-4857353235B1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2018/8/23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8344F-02F2-48DE-856B-6685DE9266BB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747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78486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3B7A7-F84B-4866-AAF3-4857353235B1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2018/8/23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8344F-02F2-48DE-856B-6685DE9266BB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953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3B7A7-F84B-4866-AAF3-4857353235B1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2018/8/23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8344F-02F2-48DE-856B-6685DE9266BB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5205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3B7A7-F84B-4866-AAF3-4857353235B1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2018/8/23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8344F-02F2-48DE-856B-6685DE9266BB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153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3B7A7-F84B-4866-AAF3-4857353235B1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2018/8/23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8344F-02F2-48DE-856B-6685DE9266BB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576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3B7A7-F84B-4866-AAF3-4857353235B1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2018/8/23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8344F-02F2-48DE-856B-6685DE9266BB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82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9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6456"/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6456"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4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456"/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6456"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44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6456"/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6456"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4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456"/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6456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2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136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84">
                <a:solidFill>
                  <a:schemeClr val="tx1">
                    <a:tint val="75000"/>
                  </a:schemeClr>
                </a:solidFill>
              </a:defRPr>
            </a:lvl1pPr>
            <a:lvl2pPr marL="473228" indent="0">
              <a:buNone/>
              <a:defRPr sz="1859">
                <a:solidFill>
                  <a:schemeClr val="tx1">
                    <a:tint val="75000"/>
                  </a:schemeClr>
                </a:solidFill>
              </a:defRPr>
            </a:lvl2pPr>
            <a:lvl3pPr marL="946456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3pPr>
            <a:lvl4pPr marL="1419684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4pPr>
            <a:lvl5pPr marL="1892912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5pPr>
            <a:lvl6pPr marL="2366141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6pPr>
            <a:lvl7pPr marL="2839369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7pPr>
            <a:lvl8pPr marL="3312597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8pPr>
            <a:lvl9pPr marL="3785825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6456"/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6456"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4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456"/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6456"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27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85"/>
            </a:lvl1pPr>
            <a:lvl2pPr>
              <a:defRPr sz="2469"/>
            </a:lvl2pPr>
            <a:lvl3pPr>
              <a:defRPr sz="2084"/>
            </a:lvl3pPr>
            <a:lvl4pPr>
              <a:defRPr sz="1859"/>
            </a:lvl4pPr>
            <a:lvl5pPr>
              <a:defRPr sz="1859"/>
            </a:lvl5pPr>
            <a:lvl6pPr>
              <a:defRPr sz="1859"/>
            </a:lvl6pPr>
            <a:lvl7pPr>
              <a:defRPr sz="1859"/>
            </a:lvl7pPr>
            <a:lvl8pPr>
              <a:defRPr sz="1859"/>
            </a:lvl8pPr>
            <a:lvl9pPr>
              <a:defRPr sz="1859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85"/>
            </a:lvl1pPr>
            <a:lvl2pPr>
              <a:defRPr sz="2469"/>
            </a:lvl2pPr>
            <a:lvl3pPr>
              <a:defRPr sz="2084"/>
            </a:lvl3pPr>
            <a:lvl4pPr>
              <a:defRPr sz="1859"/>
            </a:lvl4pPr>
            <a:lvl5pPr>
              <a:defRPr sz="1859"/>
            </a:lvl5pPr>
            <a:lvl6pPr>
              <a:defRPr sz="1859"/>
            </a:lvl6pPr>
            <a:lvl7pPr>
              <a:defRPr sz="1859"/>
            </a:lvl7pPr>
            <a:lvl8pPr>
              <a:defRPr sz="1859"/>
            </a:lvl8pPr>
            <a:lvl9pPr>
              <a:defRPr sz="1859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6456"/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6456"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456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456"/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64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902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69" b="1"/>
            </a:lvl1pPr>
            <a:lvl2pPr marL="473228" indent="0">
              <a:buNone/>
              <a:defRPr sz="2084" b="1"/>
            </a:lvl2pPr>
            <a:lvl3pPr marL="946456" indent="0">
              <a:buNone/>
              <a:defRPr sz="1859" b="1"/>
            </a:lvl3pPr>
            <a:lvl4pPr marL="1419684" indent="0">
              <a:buNone/>
              <a:defRPr sz="1667" b="1"/>
            </a:lvl4pPr>
            <a:lvl5pPr marL="1892912" indent="0">
              <a:buNone/>
              <a:defRPr sz="1667" b="1"/>
            </a:lvl5pPr>
            <a:lvl6pPr marL="2366141" indent="0">
              <a:buNone/>
              <a:defRPr sz="1667" b="1"/>
            </a:lvl6pPr>
            <a:lvl7pPr marL="2839369" indent="0">
              <a:buNone/>
              <a:defRPr sz="1667" b="1"/>
            </a:lvl7pPr>
            <a:lvl8pPr marL="3312597" indent="0">
              <a:buNone/>
              <a:defRPr sz="1667" b="1"/>
            </a:lvl8pPr>
            <a:lvl9pPr marL="3785825" indent="0">
              <a:buNone/>
              <a:defRPr sz="1667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69"/>
            </a:lvl1pPr>
            <a:lvl2pPr>
              <a:defRPr sz="2084"/>
            </a:lvl2pPr>
            <a:lvl3pPr>
              <a:defRPr sz="1859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69" b="1"/>
            </a:lvl1pPr>
            <a:lvl2pPr marL="473228" indent="0">
              <a:buNone/>
              <a:defRPr sz="2084" b="1"/>
            </a:lvl2pPr>
            <a:lvl3pPr marL="946456" indent="0">
              <a:buNone/>
              <a:defRPr sz="1859" b="1"/>
            </a:lvl3pPr>
            <a:lvl4pPr marL="1419684" indent="0">
              <a:buNone/>
              <a:defRPr sz="1667" b="1"/>
            </a:lvl4pPr>
            <a:lvl5pPr marL="1892912" indent="0">
              <a:buNone/>
              <a:defRPr sz="1667" b="1"/>
            </a:lvl5pPr>
            <a:lvl6pPr marL="2366141" indent="0">
              <a:buNone/>
              <a:defRPr sz="1667" b="1"/>
            </a:lvl6pPr>
            <a:lvl7pPr marL="2839369" indent="0">
              <a:buNone/>
              <a:defRPr sz="1667" b="1"/>
            </a:lvl7pPr>
            <a:lvl8pPr marL="3312597" indent="0">
              <a:buNone/>
              <a:defRPr sz="1667" b="1"/>
            </a:lvl8pPr>
            <a:lvl9pPr marL="3785825" indent="0">
              <a:buNone/>
              <a:defRPr sz="1667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69"/>
            </a:lvl1pPr>
            <a:lvl2pPr>
              <a:defRPr sz="2084"/>
            </a:lvl2pPr>
            <a:lvl3pPr>
              <a:defRPr sz="1859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6456"/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6456"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4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946456"/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 defTabSz="946456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2766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6456"/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6456"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456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456"/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6456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905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6456"/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6456"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4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456"/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6456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450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84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302"/>
            </a:lvl1pPr>
            <a:lvl2pPr>
              <a:defRPr sz="2885"/>
            </a:lvl2pPr>
            <a:lvl3pPr>
              <a:defRPr sz="2469"/>
            </a:lvl3pPr>
            <a:lvl4pPr>
              <a:defRPr sz="2084"/>
            </a:lvl4pPr>
            <a:lvl5pPr>
              <a:defRPr sz="2084"/>
            </a:lvl5pPr>
            <a:lvl6pPr>
              <a:defRPr sz="2084"/>
            </a:lvl6pPr>
            <a:lvl7pPr>
              <a:defRPr sz="2084"/>
            </a:lvl7pPr>
            <a:lvl8pPr>
              <a:defRPr sz="2084"/>
            </a:lvl8pPr>
            <a:lvl9pPr>
              <a:defRPr sz="2084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43"/>
            </a:lvl1pPr>
            <a:lvl2pPr marL="473228" indent="0">
              <a:buNone/>
              <a:defRPr sz="1250"/>
            </a:lvl2pPr>
            <a:lvl3pPr marL="946456" indent="0">
              <a:buNone/>
              <a:defRPr sz="1026"/>
            </a:lvl3pPr>
            <a:lvl4pPr marL="1419684" indent="0">
              <a:buNone/>
              <a:defRPr sz="930"/>
            </a:lvl4pPr>
            <a:lvl5pPr marL="1892912" indent="0">
              <a:buNone/>
              <a:defRPr sz="930"/>
            </a:lvl5pPr>
            <a:lvl6pPr marL="2366141" indent="0">
              <a:buNone/>
              <a:defRPr sz="930"/>
            </a:lvl6pPr>
            <a:lvl7pPr marL="2839369" indent="0">
              <a:buNone/>
              <a:defRPr sz="930"/>
            </a:lvl7pPr>
            <a:lvl8pPr marL="3312597" indent="0">
              <a:buNone/>
              <a:defRPr sz="930"/>
            </a:lvl8pPr>
            <a:lvl9pPr marL="3785825" indent="0">
              <a:buNone/>
              <a:defRPr sz="93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6456"/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6456"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456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456"/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6456"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99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84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302"/>
            </a:lvl1pPr>
            <a:lvl2pPr marL="473228" indent="0">
              <a:buNone/>
              <a:defRPr sz="2885"/>
            </a:lvl2pPr>
            <a:lvl3pPr marL="946456" indent="0">
              <a:buNone/>
              <a:defRPr sz="2469"/>
            </a:lvl3pPr>
            <a:lvl4pPr marL="1419684" indent="0">
              <a:buNone/>
              <a:defRPr sz="2084"/>
            </a:lvl4pPr>
            <a:lvl5pPr marL="1892912" indent="0">
              <a:buNone/>
              <a:defRPr sz="2084"/>
            </a:lvl5pPr>
            <a:lvl6pPr marL="2366141" indent="0">
              <a:buNone/>
              <a:defRPr sz="2084"/>
            </a:lvl6pPr>
            <a:lvl7pPr marL="2839369" indent="0">
              <a:buNone/>
              <a:defRPr sz="2084"/>
            </a:lvl7pPr>
            <a:lvl8pPr marL="3312597" indent="0">
              <a:buNone/>
              <a:defRPr sz="2084"/>
            </a:lvl8pPr>
            <a:lvl9pPr marL="3785825" indent="0">
              <a:buNone/>
              <a:defRPr sz="2084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43"/>
            </a:lvl1pPr>
            <a:lvl2pPr marL="473228" indent="0">
              <a:buNone/>
              <a:defRPr sz="1250"/>
            </a:lvl2pPr>
            <a:lvl3pPr marL="946456" indent="0">
              <a:buNone/>
              <a:defRPr sz="1026"/>
            </a:lvl3pPr>
            <a:lvl4pPr marL="1419684" indent="0">
              <a:buNone/>
              <a:defRPr sz="930"/>
            </a:lvl4pPr>
            <a:lvl5pPr marL="1892912" indent="0">
              <a:buNone/>
              <a:defRPr sz="930"/>
            </a:lvl5pPr>
            <a:lvl6pPr marL="2366141" indent="0">
              <a:buNone/>
              <a:defRPr sz="930"/>
            </a:lvl6pPr>
            <a:lvl7pPr marL="2839369" indent="0">
              <a:buNone/>
              <a:defRPr sz="930"/>
            </a:lvl7pPr>
            <a:lvl8pPr marL="3312597" indent="0">
              <a:buNone/>
              <a:defRPr sz="930"/>
            </a:lvl8pPr>
            <a:lvl9pPr marL="3785825" indent="0">
              <a:buNone/>
              <a:defRPr sz="93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6456"/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6456"/>
              <a:t>8/23/2018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456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456"/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6456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886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6456"/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6456"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4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456"/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64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140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6456"/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6456"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4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456"/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6456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1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54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10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27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6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42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2174981-A0A8-4CD3-A2CC-391CAF7DB3E4}" type="datetimeFigureOut">
              <a:rPr lang="zh-TW" altLang="en-US" smtClean="0"/>
              <a:t>2018/8/23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D2E7176-F1FC-4EF5-9528-E91789770F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96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3B7A7-F84B-4866-AAF3-4857353235B1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2018/8/23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8344F-02F2-48DE-856B-6685DE9266BB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0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1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946456"/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algn="r" defTabSz="946456"/>
              <a:t>8/23/2018</a:t>
            </a:fld>
            <a:endParaRPr lang="en-US" sz="1443" dirty="0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1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46456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1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946456"/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 defTabSz="946456"/>
              <a:t>‹#›</a:t>
            </a:fld>
            <a:endParaRPr lang="en-US" sz="1667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0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473228" rtl="0" eaLnBrk="1" latinLnBrk="0" hangingPunct="1">
        <a:spcBef>
          <a:spcPct val="0"/>
        </a:spcBef>
        <a:buNone/>
        <a:defRPr sz="45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921" indent="-354921" algn="l" defTabSz="473228" rtl="0" eaLnBrk="1" latinLnBrk="0" hangingPunct="1">
        <a:spcBef>
          <a:spcPct val="20000"/>
        </a:spcBef>
        <a:buFont typeface="Arial"/>
        <a:buChar char="•"/>
        <a:defRPr sz="3302" kern="1200">
          <a:solidFill>
            <a:schemeClr val="tx1"/>
          </a:solidFill>
          <a:latin typeface="+mn-lt"/>
          <a:ea typeface="+mn-ea"/>
          <a:cs typeface="+mn-cs"/>
        </a:defRPr>
      </a:lvl1pPr>
      <a:lvl2pPr marL="768996" indent="-295768" algn="l" defTabSz="473228" rtl="0" eaLnBrk="1" latinLnBrk="0" hangingPunct="1">
        <a:spcBef>
          <a:spcPct val="20000"/>
        </a:spcBef>
        <a:buFont typeface="Arial"/>
        <a:buChar char="–"/>
        <a:defRPr sz="2885" kern="1200">
          <a:solidFill>
            <a:schemeClr val="tx1"/>
          </a:solidFill>
          <a:latin typeface="+mn-lt"/>
          <a:ea typeface="+mn-ea"/>
          <a:cs typeface="+mn-cs"/>
        </a:defRPr>
      </a:lvl2pPr>
      <a:lvl3pPr marL="1183070" indent="-236614" algn="l" defTabSz="473228" rtl="0" eaLnBrk="1" latinLnBrk="0" hangingPunct="1">
        <a:spcBef>
          <a:spcPct val="20000"/>
        </a:spcBef>
        <a:buFont typeface="Arial"/>
        <a:buChar char="•"/>
        <a:defRPr sz="2469" kern="1200">
          <a:solidFill>
            <a:schemeClr val="tx1"/>
          </a:solidFill>
          <a:latin typeface="+mn-lt"/>
          <a:ea typeface="+mn-ea"/>
          <a:cs typeface="+mn-cs"/>
        </a:defRPr>
      </a:lvl3pPr>
      <a:lvl4pPr marL="1656298" indent="-236614" algn="l" defTabSz="473228" rtl="0" eaLnBrk="1" latinLnBrk="0" hangingPunct="1">
        <a:spcBef>
          <a:spcPct val="20000"/>
        </a:spcBef>
        <a:buFont typeface="Arial"/>
        <a:buChar char="–"/>
        <a:defRPr sz="2084" kern="1200">
          <a:solidFill>
            <a:schemeClr val="tx1"/>
          </a:solidFill>
          <a:latin typeface="+mn-lt"/>
          <a:ea typeface="+mn-ea"/>
          <a:cs typeface="+mn-cs"/>
        </a:defRPr>
      </a:lvl4pPr>
      <a:lvl5pPr marL="2129527" indent="-236614" algn="l" defTabSz="473228" rtl="0" eaLnBrk="1" latinLnBrk="0" hangingPunct="1">
        <a:spcBef>
          <a:spcPct val="20000"/>
        </a:spcBef>
        <a:buFont typeface="Arial"/>
        <a:buChar char="»"/>
        <a:defRPr sz="2084" kern="1200">
          <a:solidFill>
            <a:schemeClr val="tx1"/>
          </a:solidFill>
          <a:latin typeface="+mn-lt"/>
          <a:ea typeface="+mn-ea"/>
          <a:cs typeface="+mn-cs"/>
        </a:defRPr>
      </a:lvl5pPr>
      <a:lvl6pPr marL="2602755" indent="-236614" algn="l" defTabSz="473228" rtl="0" eaLnBrk="1" latinLnBrk="0" hangingPunct="1">
        <a:spcBef>
          <a:spcPct val="20000"/>
        </a:spcBef>
        <a:buFont typeface="Arial"/>
        <a:buChar char="•"/>
        <a:defRPr sz="2084" kern="1200">
          <a:solidFill>
            <a:schemeClr val="tx1"/>
          </a:solidFill>
          <a:latin typeface="+mn-lt"/>
          <a:ea typeface="+mn-ea"/>
          <a:cs typeface="+mn-cs"/>
        </a:defRPr>
      </a:lvl6pPr>
      <a:lvl7pPr marL="3075983" indent="-236614" algn="l" defTabSz="473228" rtl="0" eaLnBrk="1" latinLnBrk="0" hangingPunct="1">
        <a:spcBef>
          <a:spcPct val="20000"/>
        </a:spcBef>
        <a:buFont typeface="Arial"/>
        <a:buChar char="•"/>
        <a:defRPr sz="2084" kern="1200">
          <a:solidFill>
            <a:schemeClr val="tx1"/>
          </a:solidFill>
          <a:latin typeface="+mn-lt"/>
          <a:ea typeface="+mn-ea"/>
          <a:cs typeface="+mn-cs"/>
        </a:defRPr>
      </a:lvl7pPr>
      <a:lvl8pPr marL="3549211" indent="-236614" algn="l" defTabSz="473228" rtl="0" eaLnBrk="1" latinLnBrk="0" hangingPunct="1">
        <a:spcBef>
          <a:spcPct val="20000"/>
        </a:spcBef>
        <a:buFont typeface="Arial"/>
        <a:buChar char="•"/>
        <a:defRPr sz="2084" kern="1200">
          <a:solidFill>
            <a:schemeClr val="tx1"/>
          </a:solidFill>
          <a:latin typeface="+mn-lt"/>
          <a:ea typeface="+mn-ea"/>
          <a:cs typeface="+mn-cs"/>
        </a:defRPr>
      </a:lvl8pPr>
      <a:lvl9pPr marL="4022439" indent="-236614" algn="l" defTabSz="473228" rtl="0" eaLnBrk="1" latinLnBrk="0" hangingPunct="1">
        <a:spcBef>
          <a:spcPct val="20000"/>
        </a:spcBef>
        <a:buFont typeface="Arial"/>
        <a:buChar char="•"/>
        <a:defRPr sz="20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73228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1pPr>
      <a:lvl2pPr marL="473228" algn="l" defTabSz="473228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2pPr>
      <a:lvl3pPr marL="946456" algn="l" defTabSz="473228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3pPr>
      <a:lvl4pPr marL="1419684" algn="l" defTabSz="473228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4pPr>
      <a:lvl5pPr marL="1892912" algn="l" defTabSz="473228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5pPr>
      <a:lvl6pPr marL="2366141" algn="l" defTabSz="473228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6pPr>
      <a:lvl7pPr marL="2839369" algn="l" defTabSz="473228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7pPr>
      <a:lvl8pPr marL="3312597" algn="l" defTabSz="473228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8pPr>
      <a:lvl9pPr marL="3785825" algn="l" defTabSz="473228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QSHgTjPbaM" TargetMode="Externa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ocial.klcg.gov.tw/news/info_view.php?sid=391&amp;dept_id=8&amp;serno=20151210105316&amp;page_num=1" TargetMode="Externa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QSHgTjPbaM" TargetMode="Externa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7200" y="5058746"/>
            <a:ext cx="7772400" cy="146304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+mj-ea"/>
              </a:rPr>
              <a:t>仁愛國小地震避難教學</a:t>
            </a:r>
            <a:endParaRPr lang="zh-TW" altLang="en-US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83705" y="4978067"/>
            <a:ext cx="3348318" cy="1463040"/>
          </a:xfrm>
        </p:spPr>
        <p:txBody>
          <a:bodyPr>
            <a:normAutofit/>
          </a:bodyPr>
          <a:lstStyle/>
          <a:p>
            <a:endParaRPr lang="zh-TW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961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0150" y="3441700"/>
            <a:ext cx="8761412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9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地震逃生包準備</a:t>
            </a:r>
          </a:p>
        </p:txBody>
      </p:sp>
    </p:spTree>
    <p:extLst>
      <p:ext uri="{BB962C8B-B14F-4D97-AF65-F5344CB8AC3E}">
        <p14:creationId xmlns:p14="http://schemas.microsoft.com/office/powerpoint/2010/main" val="295141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788893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</a:rPr>
              <a:t>地震逃生包準備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+mj-ea"/>
                <a:ea typeface="+mj-ea"/>
              </a:rPr>
              <a:t>影片中地震逃生包內容準備項目，可提供各班討論參考，請大家依學校逃生需求，討論出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適合全班共同使用的逃生包</a:t>
            </a:r>
            <a:r>
              <a:rPr lang="zh-TW" altLang="en-US" sz="3200" dirty="0" smtClean="0">
                <a:latin typeface="+mj-ea"/>
                <a:ea typeface="+mj-ea"/>
              </a:rPr>
              <a:t>，並依討論進行準備</a:t>
            </a:r>
            <a:r>
              <a:rPr lang="en-US" altLang="zh-TW" sz="2600" dirty="0" smtClean="0">
                <a:latin typeface="+mj-ea"/>
                <a:ea typeface="+mj-ea"/>
                <a:hlinkClick r:id="rId2"/>
              </a:rPr>
              <a:t>https://www.youtube.com/watch?v=vQSHgTjPbaM</a:t>
            </a:r>
            <a:endParaRPr lang="en-US" altLang="zh-TW" sz="2600" dirty="0" smtClean="0">
              <a:latin typeface="+mj-ea"/>
              <a:ea typeface="+mj-ea"/>
            </a:endParaRPr>
          </a:p>
          <a:p>
            <a:endParaRPr lang="zh-TW" altLang="en-US" sz="2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275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</a:rPr>
              <a:t>地震逃生</a:t>
            </a:r>
            <a:r>
              <a:rPr lang="zh-TW" altLang="en-US" sz="48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包參考內容</a:t>
            </a:r>
            <a:endParaRPr lang="zh-TW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75" y="1595448"/>
            <a:ext cx="6478095" cy="4939547"/>
          </a:xfrm>
        </p:spPr>
      </p:pic>
    </p:spTree>
    <p:extLst>
      <p:ext uri="{BB962C8B-B14F-4D97-AF65-F5344CB8AC3E}">
        <p14:creationId xmlns:p14="http://schemas.microsoft.com/office/powerpoint/2010/main" val="1972553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954" y="1043116"/>
            <a:ext cx="8761413" cy="706964"/>
          </a:xfrm>
        </p:spPr>
        <p:txBody>
          <a:bodyPr/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地震發生時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54954" y="2638224"/>
            <a:ext cx="9889564" cy="34163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抗震保命三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依逃生路路徑疏散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清點人數向指揮官報告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52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0150" y="3441700"/>
            <a:ext cx="8761412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抗命保命三</a:t>
            </a:r>
            <a:r>
              <a:rPr lang="zh-TW" altLang="en-US" sz="9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</a:p>
        </p:txBody>
      </p:sp>
    </p:spTree>
    <p:extLst>
      <p:ext uri="{BB962C8B-B14F-4D97-AF65-F5344CB8AC3E}">
        <p14:creationId xmlns:p14="http://schemas.microsoft.com/office/powerpoint/2010/main" val="1401658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地震發生時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趴下、掩護、穩住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 descr="step3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7" y="2553805"/>
            <a:ext cx="9749197" cy="364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54953" y="6290927"/>
            <a:ext cx="9459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-http://www.comedrill.com.tw/site/page/view/why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74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疏散過程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不語、不跑、不推</a:t>
            </a:r>
            <a:endParaRPr lang="zh-TW" altLang="en-US" sz="4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5" y="2556419"/>
            <a:ext cx="4672338" cy="360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54953" y="6290927"/>
            <a:ext cx="9459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http://www.fireprotection.tpf.gov.tw/guidance/firenewsdetail.php?id=136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73503" y="3294590"/>
            <a:ext cx="60036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地震發生時，立即「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趴下、掩護、穩住」，</a:t>
            </a:r>
            <a:r>
              <a:rPr lang="zh-TW" altLang="en-US" sz="4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離開教室時才</a:t>
            </a:r>
            <a:r>
              <a:rPr lang="zh-TW" altLang="zh-TW" sz="4400" kern="10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關閉電源</a:t>
            </a:r>
            <a:r>
              <a:rPr lang="zh-TW" altLang="en-US" sz="44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81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0147" y="3441700"/>
            <a:ext cx="10069975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9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依逃生路路徑疏散</a:t>
            </a:r>
            <a:endParaRPr lang="zh-TW" altLang="en-US" sz="9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3026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623" y="709566"/>
            <a:ext cx="7791583" cy="47799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57858" y="159996"/>
            <a:ext cx="9466819" cy="3462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6456"/>
            <a:endParaRPr kumimoji="1" lang="zh-TW" altLang="en-US" sz="1859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7858" y="5729767"/>
            <a:ext cx="7850533" cy="10388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6456"/>
            <a:endParaRPr kumimoji="1" lang="zh-TW" altLang="en-US" sz="1859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5113013" y="5851325"/>
            <a:ext cx="184731" cy="378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46456"/>
            <a:endParaRPr kumimoji="1" lang="zh-TW" altLang="en-US" sz="1859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1552028" y="6167120"/>
            <a:ext cx="184731" cy="378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46456"/>
            <a:endParaRPr kumimoji="1" lang="zh-TW" altLang="en-US" sz="1859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357858" y="5690214"/>
          <a:ext cx="7850532" cy="1018641"/>
        </p:xfrm>
        <a:graphic>
          <a:graphicData uri="http://schemas.openxmlformats.org/drawingml/2006/table">
            <a:tbl>
              <a:tblPr firstCol="1">
                <a:tableStyleId>{F5AB1C69-6EDB-4FF4-983F-18BD219EF322}</a:tableStyleId>
              </a:tblPr>
              <a:tblGrid>
                <a:gridCol w="1308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060">
                <a:tc rowSpan="3"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u="none" kern="1200" baseline="0" dirty="0" smtClean="0">
                          <a:solidFill>
                            <a:srgbClr val="00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圖例</a:t>
                      </a:r>
                      <a:endParaRPr lang="zh-TW" altLang="en-US" sz="600" dirty="0">
                        <a:solidFill>
                          <a:srgbClr val="00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室外避難</a:t>
                      </a:r>
                      <a:endParaRPr lang="en-US" altLang="zh-TW" sz="1000" u="non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處所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急救站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AED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危險區域</a:t>
                      </a: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指揮中心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6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物資儲備點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救援器材</a:t>
                      </a:r>
                      <a:endParaRPr lang="en-US" altLang="zh-TW" sz="1000" u="non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放置點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通訊設備</a:t>
                      </a:r>
                      <a:endParaRPr lang="en-US" altLang="zh-TW" sz="1000" u="non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放置點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21">
                <a:tc vMerge="1"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4000" dirty="0">
                        <a:solidFill>
                          <a:srgbClr val="00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3" name="圖片 28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23" y="6063390"/>
            <a:ext cx="268600" cy="26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圖片 28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02" y="6068407"/>
            <a:ext cx="256904" cy="26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圖片 29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46" y="6063389"/>
            <a:ext cx="255571" cy="288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圖片 299" descr="「指56」救護站標誌"/>
          <p:cNvPicPr/>
          <p:nvPr/>
        </p:nvPicPr>
        <p:blipFill>
          <a:blip r:embed="rId7" cstate="print"/>
          <a:srcRect l="14538" t="18182" r="28263" b="17046"/>
          <a:stretch>
            <a:fillRect/>
          </a:stretch>
        </p:blipFill>
        <p:spPr bwMode="auto">
          <a:xfrm>
            <a:off x="4802402" y="5722569"/>
            <a:ext cx="251059" cy="27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圖片 305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45" y="5724082"/>
            <a:ext cx="261177" cy="2611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1361929" y="159996"/>
          <a:ext cx="9465073" cy="34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293">
                <a:tc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6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基隆市仁愛國小─</a:t>
                      </a:r>
                      <a:r>
                        <a:rPr kumimoji="1" lang="en-US" altLang="zh-TW" sz="6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【</a:t>
                      </a:r>
                      <a:r>
                        <a:rPr kumimoji="1" lang="zh-TW" altLang="en-US" sz="6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活動中心</a:t>
                      </a:r>
                      <a:r>
                        <a:rPr kumimoji="1" lang="en-US" altLang="zh-TW" sz="6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】</a:t>
                      </a:r>
                      <a:r>
                        <a:rPr kumimoji="1" lang="zh-TW" altLang="en-US" sz="6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校園防災地圖（地震災害）</a:t>
                      </a:r>
                      <a:endParaRPr kumimoji="1" lang="zh-TW" altLang="en-US" sz="600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Adobe 繁黑體 Std B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經度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東經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121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44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46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秒</a:t>
                      </a:r>
                      <a:endParaRPr lang="en-US" altLang="zh-TW" sz="9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緯度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北緯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37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秒</a:t>
                      </a:r>
                      <a:endParaRPr lang="zh-TW" altLang="en-US" sz="9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107.3</a:t>
                      </a: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學務處製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24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0" r="17219" b="5859"/>
          <a:stretch/>
        </p:blipFill>
        <p:spPr bwMode="auto">
          <a:xfrm rot="5400000">
            <a:off x="8699202" y="522395"/>
            <a:ext cx="475124" cy="50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0" name="圖片 89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6051" y="5729932"/>
            <a:ext cx="276380" cy="257160"/>
          </a:xfrm>
          <a:prstGeom prst="rect">
            <a:avLst/>
          </a:prstGeom>
        </p:spPr>
      </p:pic>
      <p:pic>
        <p:nvPicPr>
          <p:cNvPr id="901" name="圖片 90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5884" y="2046966"/>
            <a:ext cx="167597" cy="170949"/>
          </a:xfrm>
          <a:prstGeom prst="rect">
            <a:avLst/>
          </a:prstGeom>
        </p:spPr>
      </p:pic>
      <p:pic>
        <p:nvPicPr>
          <p:cNvPr id="902" name="圖片 90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4152" y="3654391"/>
            <a:ext cx="431006" cy="394263"/>
          </a:xfrm>
          <a:prstGeom prst="rect">
            <a:avLst/>
          </a:prstGeom>
          <a:noFill/>
        </p:spPr>
      </p:pic>
      <p:pic>
        <p:nvPicPr>
          <p:cNvPr id="904" name="圖片 90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3679" y="3654391"/>
            <a:ext cx="431006" cy="394263"/>
          </a:xfrm>
          <a:prstGeom prst="rect">
            <a:avLst/>
          </a:prstGeom>
          <a:noFill/>
        </p:spPr>
      </p:pic>
      <p:pic>
        <p:nvPicPr>
          <p:cNvPr id="906" name="圖片 90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2927" y="794091"/>
            <a:ext cx="431006" cy="394263"/>
          </a:xfrm>
          <a:prstGeom prst="rect">
            <a:avLst/>
          </a:prstGeom>
          <a:noFill/>
        </p:spPr>
      </p:pic>
      <p:pic>
        <p:nvPicPr>
          <p:cNvPr id="911" name="圖片 910" descr="「指56」救護站標誌"/>
          <p:cNvPicPr/>
          <p:nvPr/>
        </p:nvPicPr>
        <p:blipFill>
          <a:blip r:embed="rId7" cstate="print"/>
          <a:srcRect l="14538" t="18182" r="28263" b="17046"/>
          <a:stretch>
            <a:fillRect/>
          </a:stretch>
        </p:blipFill>
        <p:spPr bwMode="auto">
          <a:xfrm>
            <a:off x="5281782" y="2099509"/>
            <a:ext cx="251059" cy="27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4" name="圖片 99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87" y="1596562"/>
            <a:ext cx="176056" cy="18340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Rectangle 396"/>
          <p:cNvSpPr>
            <a:spLocks noChangeArrowheads="1"/>
          </p:cNvSpPr>
          <p:nvPr/>
        </p:nvSpPr>
        <p:spPr bwMode="auto">
          <a:xfrm>
            <a:off x="7942374" y="1134588"/>
            <a:ext cx="652754" cy="1046685"/>
          </a:xfrm>
          <a:prstGeom prst="rect">
            <a:avLst/>
          </a:prstGeom>
          <a:solidFill>
            <a:srgbClr val="FFFF00">
              <a:alpha val="34901"/>
            </a:srgb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>
              <a:spcBef>
                <a:spcPct val="0"/>
              </a:spcBef>
              <a:buNone/>
            </a:pPr>
            <a:endParaRPr lang="zh-TW" altLang="en-US" sz="769">
              <a:solidFill>
                <a:prstClr val="black"/>
              </a:solidFill>
            </a:endParaRPr>
          </a:p>
        </p:txBody>
      </p:sp>
      <p:pic>
        <p:nvPicPr>
          <p:cNvPr id="995" name="圖片 994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107" y="4411726"/>
            <a:ext cx="197487" cy="196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3" name="直線單箭頭接點 952"/>
          <p:cNvCxnSpPr/>
          <p:nvPr/>
        </p:nvCxnSpPr>
        <p:spPr>
          <a:xfrm>
            <a:off x="8004210" y="1604534"/>
            <a:ext cx="0" cy="581794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/>
          <p:cNvCxnSpPr/>
          <p:nvPr/>
        </p:nvCxnSpPr>
        <p:spPr>
          <a:xfrm>
            <a:off x="8001175" y="1226217"/>
            <a:ext cx="0" cy="235659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/>
          <p:nvPr/>
        </p:nvCxnSpPr>
        <p:spPr>
          <a:xfrm flipH="1">
            <a:off x="8044365" y="1556701"/>
            <a:ext cx="364962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1" name="圖片 15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442" y="1416694"/>
            <a:ext cx="194687" cy="21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圖片 9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0761" y="5729767"/>
            <a:ext cx="261602" cy="266834"/>
          </a:xfrm>
          <a:prstGeom prst="rect">
            <a:avLst/>
          </a:prstGeom>
        </p:spPr>
      </p:pic>
      <p:pic>
        <p:nvPicPr>
          <p:cNvPr id="101" name="圖片 100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0427" y="5711702"/>
            <a:ext cx="339771" cy="310806"/>
          </a:xfrm>
          <a:prstGeom prst="rect">
            <a:avLst/>
          </a:prstGeom>
          <a:noFill/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92412" y="812388"/>
            <a:ext cx="480798" cy="466822"/>
          </a:xfrm>
          <a:prstGeom prst="rect">
            <a:avLst/>
          </a:prstGeom>
        </p:spPr>
      </p:pic>
      <p:graphicFrame>
        <p:nvGraphicFramePr>
          <p:cNvPr id="113" name="表格 112"/>
          <p:cNvGraphicFramePr>
            <a:graphicFrameLocks noGrp="1"/>
          </p:cNvGraphicFramePr>
          <p:nvPr>
            <p:extLst/>
          </p:nvPr>
        </p:nvGraphicFramePr>
        <p:xfrm>
          <a:off x="9218503" y="549642"/>
          <a:ext cx="1608499" cy="644466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9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防救災資訊</a:t>
                      </a:r>
                      <a:endParaRPr lang="zh-TW" altLang="en-US" sz="13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災害通報單位</a:t>
                      </a:r>
                      <a:endParaRPr lang="zh-TW" altLang="en-US" sz="13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kern="1200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教育部校安中心</a:t>
                      </a:r>
                      <a:endParaRPr lang="en-US" altLang="zh-TW" sz="1000" b="1" kern="1200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02-33437855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02-33437856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基隆市災害應變中心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02-24288913</a:t>
                      </a:r>
                      <a:endParaRPr lang="en-US" altLang="zh-TW" sz="10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基隆市政府教育處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02-24301505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3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警消醫療單位</a:t>
                      </a:r>
                      <a:endParaRPr lang="zh-TW" altLang="en-US" sz="1300" b="1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31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警察局第一分局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02-24222741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kern="1200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延平街派出所</a:t>
                      </a:r>
                      <a:endParaRPr lang="en-US" altLang="zh-TW" sz="1000" b="1" kern="1200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02-24246950</a:t>
                      </a:r>
                    </a:p>
                    <a:p>
                      <a:pPr algn="ctr"/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消防局仁愛分隊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02-24316900</a:t>
                      </a:r>
                    </a:p>
                    <a:p>
                      <a:pPr algn="ctr"/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衛福部基隆醫院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02-24292525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kern="1200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基隆長庚紀念醫院</a:t>
                      </a:r>
                      <a:endParaRPr lang="en-US" altLang="zh-TW" sz="1000" b="1" kern="1200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02-24313131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3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學校災害潛勢資訊</a:t>
                      </a:r>
                      <a:endParaRPr lang="zh-TW" altLang="en-US" sz="1300" b="1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1759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地震潛勢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高</a:t>
                      </a:r>
                      <a:endParaRPr lang="en-US" altLang="zh-TW" sz="12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淹水潛勢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高</a:t>
                      </a:r>
                      <a:endParaRPr lang="en-US" altLang="zh-TW" sz="12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en-US" altLang="zh-TW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依防減災及氣候變遷</a:t>
                      </a:r>
                      <a:endParaRPr lang="en-US" altLang="zh-TW" sz="9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zh-TW" altLang="en-US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調適教育資訊網</a:t>
                      </a:r>
                      <a:endParaRPr lang="en-US" altLang="zh-TW" sz="9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en-US" altLang="zh-TW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106</a:t>
                      </a:r>
                      <a:r>
                        <a:rPr lang="zh-TW" altLang="en-US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年度判勢結果</a:t>
                      </a:r>
                      <a:r>
                        <a:rPr lang="en-US" altLang="zh-TW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3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標示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481">
                <a:tc>
                  <a:txBody>
                    <a:bodyPr/>
                    <a:lstStyle/>
                    <a:p>
                      <a:pPr algn="ctr"/>
                      <a:endParaRPr lang="en-US" altLang="zh-TW" sz="9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9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建築內路線</a:t>
                      </a:r>
                      <a:endParaRPr lang="en-US" altLang="zh-TW" sz="9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spcAft>
                          <a:spcPts val="2400"/>
                        </a:spcAft>
                      </a:pPr>
                      <a:endParaRPr lang="en-US" altLang="zh-TW" sz="9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9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建築外路線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20" name="直線箭頭接點 53"/>
          <p:cNvCxnSpPr/>
          <p:nvPr/>
        </p:nvCxnSpPr>
        <p:spPr>
          <a:xfrm>
            <a:off x="9732354" y="6138901"/>
            <a:ext cx="568420" cy="0"/>
          </a:xfrm>
          <a:prstGeom prst="straightConnector1">
            <a:avLst/>
          </a:prstGeom>
          <a:ln w="76200" cmpd="sng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直線單箭頭接點 121"/>
          <p:cNvCxnSpPr/>
          <p:nvPr/>
        </p:nvCxnSpPr>
        <p:spPr>
          <a:xfrm>
            <a:off x="9732354" y="6510129"/>
            <a:ext cx="56842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文字方塊 9"/>
          <p:cNvSpPr txBox="1">
            <a:spLocks noChangeArrowheads="1"/>
          </p:cNvSpPr>
          <p:nvPr/>
        </p:nvSpPr>
        <p:spPr bwMode="auto">
          <a:xfrm>
            <a:off x="2349677" y="2119265"/>
            <a:ext cx="2882375" cy="881523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/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活動中心疏散路線：</a:t>
            </a:r>
            <a:endParaRPr lang="en-US" altLang="zh-TW" sz="1282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defTabSz="946456"/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樓：由前門樓梯，疏散至前庭。</a:t>
            </a:r>
            <a:endParaRPr lang="en-US" altLang="zh-TW" sz="1282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8160" indent="-748160" defTabSz="946456"/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樓以上：由活動中心樓梯下樓，經無障礙坡道，疏散至前庭。</a:t>
            </a:r>
          </a:p>
        </p:txBody>
      </p:sp>
      <p:cxnSp>
        <p:nvCxnSpPr>
          <p:cNvPr id="116" name="直線單箭頭接點 115"/>
          <p:cNvCxnSpPr/>
          <p:nvPr/>
        </p:nvCxnSpPr>
        <p:spPr>
          <a:xfrm>
            <a:off x="8001174" y="2309549"/>
            <a:ext cx="297561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/>
          <p:nvPr/>
        </p:nvCxnSpPr>
        <p:spPr>
          <a:xfrm>
            <a:off x="8004210" y="2176154"/>
            <a:ext cx="694" cy="13339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圖片 51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40" y="2871823"/>
            <a:ext cx="277142" cy="27694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文字方塊 52"/>
          <p:cNvSpPr txBox="1"/>
          <p:nvPr/>
        </p:nvSpPr>
        <p:spPr>
          <a:xfrm>
            <a:off x="6502551" y="4293750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幼兒園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7670827" y="2376098"/>
            <a:ext cx="750301" cy="36869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特教及彩虹班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7670827" y="2726321"/>
            <a:ext cx="750301" cy="2305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五年級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7666813" y="3076543"/>
            <a:ext cx="750301" cy="2305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舞蹈班</a:t>
            </a:r>
          </a:p>
        </p:txBody>
      </p:sp>
      <p:sp>
        <p:nvSpPr>
          <p:cNvPr id="59" name="文字方塊 58"/>
          <p:cNvSpPr txBox="1"/>
          <p:nvPr/>
        </p:nvSpPr>
        <p:spPr>
          <a:xfrm>
            <a:off x="7675372" y="3797699"/>
            <a:ext cx="750301" cy="230512"/>
          </a:xfrm>
          <a:prstGeom prst="rect">
            <a:avLst/>
          </a:prstGeom>
          <a:gradFill flip="none" rotWithShape="1">
            <a:gsLst>
              <a:gs pos="5000">
                <a:schemeClr val="accent3">
                  <a:tint val="100000"/>
                  <a:shade val="100000"/>
                  <a:satMod val="130000"/>
                  <a:lumMod val="96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六年級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7531508" y="4030227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四年級</a:t>
            </a:r>
          </a:p>
        </p:txBody>
      </p:sp>
      <p:pic>
        <p:nvPicPr>
          <p:cNvPr id="61" name="圖片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8935" y="3521283"/>
            <a:ext cx="262756" cy="244483"/>
          </a:xfrm>
          <a:prstGeom prst="rect">
            <a:avLst/>
          </a:prstGeom>
        </p:spPr>
      </p:pic>
      <p:sp>
        <p:nvSpPr>
          <p:cNvPr id="62" name="文字方塊 61"/>
          <p:cNvSpPr txBox="1"/>
          <p:nvPr/>
        </p:nvSpPr>
        <p:spPr>
          <a:xfrm>
            <a:off x="6502551" y="3187945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二年級</a:t>
            </a:r>
          </a:p>
        </p:txBody>
      </p:sp>
      <p:sp>
        <p:nvSpPr>
          <p:cNvPr id="63" name="文字方塊 62"/>
          <p:cNvSpPr txBox="1"/>
          <p:nvPr/>
        </p:nvSpPr>
        <p:spPr>
          <a:xfrm>
            <a:off x="6501618" y="2082140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一年級</a:t>
            </a:r>
          </a:p>
        </p:txBody>
      </p:sp>
      <p:pic>
        <p:nvPicPr>
          <p:cNvPr id="64" name="圖片 63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70" y="3977421"/>
            <a:ext cx="277142" cy="27694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文字方塊 64"/>
          <p:cNvSpPr txBox="1"/>
          <p:nvPr/>
        </p:nvSpPr>
        <p:spPr>
          <a:xfrm>
            <a:off x="7670827" y="3426656"/>
            <a:ext cx="750301" cy="2305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三年級</a:t>
            </a:r>
          </a:p>
        </p:txBody>
      </p:sp>
      <p:pic>
        <p:nvPicPr>
          <p:cNvPr id="66" name="圖片 65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38" y="3192941"/>
            <a:ext cx="277142" cy="2769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直線單箭頭接點 111"/>
          <p:cNvCxnSpPr/>
          <p:nvPr/>
        </p:nvCxnSpPr>
        <p:spPr>
          <a:xfrm>
            <a:off x="8417617" y="2169598"/>
            <a:ext cx="3600" cy="69232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9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623" y="709566"/>
            <a:ext cx="7791583" cy="47799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57858" y="159996"/>
            <a:ext cx="9466819" cy="3462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6456"/>
            <a:endParaRPr kumimoji="1" lang="zh-TW" altLang="en-US" sz="1859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7858" y="5729767"/>
            <a:ext cx="7850533" cy="10388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6456"/>
            <a:endParaRPr kumimoji="1" lang="zh-TW" altLang="en-US" sz="1859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5113013" y="5851325"/>
            <a:ext cx="184731" cy="378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46456"/>
            <a:endParaRPr kumimoji="1" lang="zh-TW" altLang="en-US" sz="1859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1552028" y="6167120"/>
            <a:ext cx="184731" cy="378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46456"/>
            <a:endParaRPr kumimoji="1" lang="zh-TW" altLang="en-US" sz="1859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357858" y="5690214"/>
          <a:ext cx="7850532" cy="1018641"/>
        </p:xfrm>
        <a:graphic>
          <a:graphicData uri="http://schemas.openxmlformats.org/drawingml/2006/table">
            <a:tbl>
              <a:tblPr firstCol="1">
                <a:tableStyleId>{F5AB1C69-6EDB-4FF4-983F-18BD219EF322}</a:tableStyleId>
              </a:tblPr>
              <a:tblGrid>
                <a:gridCol w="1308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060">
                <a:tc rowSpan="3"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u="none" kern="1200" baseline="0" dirty="0" smtClean="0">
                          <a:solidFill>
                            <a:srgbClr val="00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圖例</a:t>
                      </a:r>
                      <a:endParaRPr lang="zh-TW" altLang="en-US" sz="600" dirty="0">
                        <a:solidFill>
                          <a:srgbClr val="00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室外避難</a:t>
                      </a:r>
                      <a:endParaRPr lang="en-US" altLang="zh-TW" sz="1000" u="non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處所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急救站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AED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危險區域</a:t>
                      </a: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指揮中心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6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物資儲備點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救援器材</a:t>
                      </a:r>
                      <a:endParaRPr lang="en-US" altLang="zh-TW" sz="1000" u="non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放置點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通訊設備</a:t>
                      </a:r>
                      <a:endParaRPr lang="en-US" altLang="zh-TW" sz="1000" u="non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放置點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21">
                <a:tc vMerge="1"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4000" dirty="0">
                        <a:solidFill>
                          <a:srgbClr val="00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3" name="圖片 28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23" y="6063390"/>
            <a:ext cx="268600" cy="26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圖片 28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02" y="6068407"/>
            <a:ext cx="256904" cy="26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圖片 29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46" y="6063389"/>
            <a:ext cx="255571" cy="288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圖片 299" descr="「指56」救護站標誌"/>
          <p:cNvPicPr/>
          <p:nvPr/>
        </p:nvPicPr>
        <p:blipFill>
          <a:blip r:embed="rId7" cstate="print"/>
          <a:srcRect l="14538" t="18182" r="28263" b="17046"/>
          <a:stretch>
            <a:fillRect/>
          </a:stretch>
        </p:blipFill>
        <p:spPr bwMode="auto">
          <a:xfrm>
            <a:off x="4802402" y="5722569"/>
            <a:ext cx="251059" cy="27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圖片 305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45" y="5724082"/>
            <a:ext cx="261177" cy="2611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1361929" y="159996"/>
          <a:ext cx="9465073" cy="34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293">
                <a:tc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6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基隆市仁愛國小─</a:t>
                      </a:r>
                      <a:r>
                        <a:rPr kumimoji="1" lang="en-US" altLang="zh-TW" sz="6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【</a:t>
                      </a:r>
                      <a:r>
                        <a:rPr kumimoji="1" lang="zh-TW" altLang="en-US" sz="6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前棟</a:t>
                      </a:r>
                      <a:r>
                        <a:rPr kumimoji="1" lang="en-US" altLang="zh-TW" sz="6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】</a:t>
                      </a:r>
                      <a:r>
                        <a:rPr kumimoji="1" lang="zh-TW" altLang="en-US" sz="6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校園防災地圖（地震災害）</a:t>
                      </a:r>
                      <a:endParaRPr kumimoji="1" lang="zh-TW" altLang="en-US" sz="600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Adobe 繁黑體 Std B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經度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東經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121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44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46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秒</a:t>
                      </a:r>
                      <a:endParaRPr lang="en-US" altLang="zh-TW" sz="9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緯度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北緯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37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秒</a:t>
                      </a:r>
                      <a:endParaRPr lang="zh-TW" altLang="en-US" sz="9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107.3</a:t>
                      </a: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學務處製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24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0" r="17219" b="5859"/>
          <a:stretch/>
        </p:blipFill>
        <p:spPr bwMode="auto">
          <a:xfrm rot="5400000">
            <a:off x="8699202" y="522395"/>
            <a:ext cx="475124" cy="50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0" name="圖片 89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6051" y="5729932"/>
            <a:ext cx="276380" cy="257160"/>
          </a:xfrm>
          <a:prstGeom prst="rect">
            <a:avLst/>
          </a:prstGeom>
        </p:spPr>
      </p:pic>
      <p:pic>
        <p:nvPicPr>
          <p:cNvPr id="901" name="圖片 90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5884" y="2046966"/>
            <a:ext cx="167597" cy="170949"/>
          </a:xfrm>
          <a:prstGeom prst="rect">
            <a:avLst/>
          </a:prstGeom>
        </p:spPr>
      </p:pic>
      <p:pic>
        <p:nvPicPr>
          <p:cNvPr id="906" name="圖片 90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2927" y="794091"/>
            <a:ext cx="431006" cy="394263"/>
          </a:xfrm>
          <a:prstGeom prst="rect">
            <a:avLst/>
          </a:prstGeom>
          <a:noFill/>
        </p:spPr>
      </p:pic>
      <p:pic>
        <p:nvPicPr>
          <p:cNvPr id="910" name="圖片 90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8935" y="3521283"/>
            <a:ext cx="262756" cy="244483"/>
          </a:xfrm>
          <a:prstGeom prst="rect">
            <a:avLst/>
          </a:prstGeom>
        </p:spPr>
      </p:pic>
      <p:pic>
        <p:nvPicPr>
          <p:cNvPr id="911" name="圖片 910" descr="「指56」救護站標誌"/>
          <p:cNvPicPr/>
          <p:nvPr/>
        </p:nvPicPr>
        <p:blipFill>
          <a:blip r:embed="rId7" cstate="print"/>
          <a:srcRect l="14538" t="18182" r="28263" b="17046"/>
          <a:stretch>
            <a:fillRect/>
          </a:stretch>
        </p:blipFill>
        <p:spPr bwMode="auto">
          <a:xfrm>
            <a:off x="5281782" y="2099509"/>
            <a:ext cx="251059" cy="27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4" name="圖片 99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87" y="1596562"/>
            <a:ext cx="176056" cy="18340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Rectangle 396"/>
          <p:cNvSpPr>
            <a:spLocks noChangeArrowheads="1"/>
          </p:cNvSpPr>
          <p:nvPr/>
        </p:nvSpPr>
        <p:spPr bwMode="auto">
          <a:xfrm>
            <a:off x="6847134" y="2077361"/>
            <a:ext cx="553293" cy="2955030"/>
          </a:xfrm>
          <a:prstGeom prst="rect">
            <a:avLst/>
          </a:prstGeom>
          <a:solidFill>
            <a:srgbClr val="FFFF00">
              <a:alpha val="34901"/>
            </a:srgb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>
              <a:spcBef>
                <a:spcPct val="0"/>
              </a:spcBef>
              <a:buNone/>
            </a:pPr>
            <a:endParaRPr lang="zh-TW" altLang="en-US" sz="769">
              <a:solidFill>
                <a:prstClr val="black"/>
              </a:solidFill>
            </a:endParaRPr>
          </a:p>
        </p:txBody>
      </p:sp>
      <p:pic>
        <p:nvPicPr>
          <p:cNvPr id="995" name="圖片 994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107" y="4411726"/>
            <a:ext cx="197487" cy="196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1" name="直線單箭頭接點 960"/>
          <p:cNvCxnSpPr/>
          <p:nvPr/>
        </p:nvCxnSpPr>
        <p:spPr>
          <a:xfrm>
            <a:off x="6961358" y="4346144"/>
            <a:ext cx="382129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/>
          <p:cNvCxnSpPr/>
          <p:nvPr/>
        </p:nvCxnSpPr>
        <p:spPr>
          <a:xfrm>
            <a:off x="7120814" y="2189439"/>
            <a:ext cx="0" cy="2161224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/>
          <p:cNvCxnSpPr/>
          <p:nvPr/>
        </p:nvCxnSpPr>
        <p:spPr>
          <a:xfrm flipV="1">
            <a:off x="6964932" y="4363792"/>
            <a:ext cx="0" cy="582474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直線單箭頭接點 129"/>
          <p:cNvCxnSpPr/>
          <p:nvPr/>
        </p:nvCxnSpPr>
        <p:spPr>
          <a:xfrm flipV="1">
            <a:off x="7120814" y="4360446"/>
            <a:ext cx="0" cy="582013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直線單箭頭接點 130"/>
          <p:cNvCxnSpPr/>
          <p:nvPr/>
        </p:nvCxnSpPr>
        <p:spPr>
          <a:xfrm flipV="1">
            <a:off x="7329059" y="3826848"/>
            <a:ext cx="0" cy="523815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1" name="圖片 15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442" y="1416694"/>
            <a:ext cx="194687" cy="21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圖片 9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0761" y="5729767"/>
            <a:ext cx="261602" cy="266834"/>
          </a:xfrm>
          <a:prstGeom prst="rect">
            <a:avLst/>
          </a:prstGeom>
        </p:spPr>
      </p:pic>
      <p:pic>
        <p:nvPicPr>
          <p:cNvPr id="101" name="圖片 100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0427" y="5711702"/>
            <a:ext cx="339771" cy="310806"/>
          </a:xfrm>
          <a:prstGeom prst="rect">
            <a:avLst/>
          </a:prstGeom>
          <a:noFill/>
        </p:spPr>
      </p:pic>
      <p:cxnSp>
        <p:nvCxnSpPr>
          <p:cNvPr id="93" name="直線單箭頭接點 92"/>
          <p:cNvCxnSpPr/>
          <p:nvPr/>
        </p:nvCxnSpPr>
        <p:spPr>
          <a:xfrm>
            <a:off x="7327617" y="2189439"/>
            <a:ext cx="0" cy="1249487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圖片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92412" y="812388"/>
            <a:ext cx="480798" cy="466822"/>
          </a:xfrm>
          <a:prstGeom prst="rect">
            <a:avLst/>
          </a:prstGeom>
        </p:spPr>
      </p:pic>
      <p:graphicFrame>
        <p:nvGraphicFramePr>
          <p:cNvPr id="113" name="表格 112"/>
          <p:cNvGraphicFramePr>
            <a:graphicFrameLocks noGrp="1"/>
          </p:cNvGraphicFramePr>
          <p:nvPr>
            <p:extLst/>
          </p:nvPr>
        </p:nvGraphicFramePr>
        <p:xfrm>
          <a:off x="9218503" y="549642"/>
          <a:ext cx="1608499" cy="644466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9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防救災資訊</a:t>
                      </a:r>
                      <a:endParaRPr lang="zh-TW" altLang="en-US" sz="13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災害通報單位</a:t>
                      </a:r>
                      <a:endParaRPr lang="zh-TW" altLang="en-US" sz="13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kern="1200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教育部校安中心</a:t>
                      </a:r>
                      <a:endParaRPr lang="en-US" altLang="zh-TW" sz="1000" b="1" kern="1200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02-33437855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02-33437856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基隆市災害應變中心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02-24288913</a:t>
                      </a:r>
                      <a:endParaRPr lang="en-US" altLang="zh-TW" sz="10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基隆市政府教育處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02-24301505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3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警消醫療單位</a:t>
                      </a:r>
                      <a:endParaRPr lang="zh-TW" altLang="en-US" sz="1300" b="1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31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警察局第一分局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02-24222741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kern="1200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延平街派出所</a:t>
                      </a:r>
                      <a:endParaRPr lang="en-US" altLang="zh-TW" sz="1000" b="1" kern="1200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02-24246950</a:t>
                      </a:r>
                    </a:p>
                    <a:p>
                      <a:pPr algn="ctr"/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消防局仁愛分隊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02-24316900</a:t>
                      </a:r>
                    </a:p>
                    <a:p>
                      <a:pPr algn="ctr"/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衛福部基隆醫院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02-24292525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kern="1200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基隆長庚紀念醫院</a:t>
                      </a:r>
                      <a:endParaRPr lang="en-US" altLang="zh-TW" sz="1000" b="1" kern="1200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02-24313131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3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學校災害潛勢資訊</a:t>
                      </a:r>
                      <a:endParaRPr lang="zh-TW" altLang="en-US" sz="1300" b="1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1759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地震潛勢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高</a:t>
                      </a:r>
                      <a:endParaRPr lang="en-US" altLang="zh-TW" sz="12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淹水潛勢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高</a:t>
                      </a:r>
                      <a:endParaRPr lang="en-US" altLang="zh-TW" sz="12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en-US" altLang="zh-TW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依防減災及氣候變遷</a:t>
                      </a:r>
                      <a:endParaRPr lang="en-US" altLang="zh-TW" sz="9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zh-TW" altLang="en-US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調適教育資訊網</a:t>
                      </a:r>
                      <a:endParaRPr lang="en-US" altLang="zh-TW" sz="9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en-US" altLang="zh-TW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106</a:t>
                      </a:r>
                      <a:r>
                        <a:rPr lang="zh-TW" altLang="en-US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年度判勢結果</a:t>
                      </a:r>
                      <a:r>
                        <a:rPr lang="en-US" altLang="zh-TW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3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標示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481">
                <a:tc>
                  <a:txBody>
                    <a:bodyPr/>
                    <a:lstStyle/>
                    <a:p>
                      <a:pPr algn="ctr"/>
                      <a:endParaRPr lang="en-US" altLang="zh-TW" sz="9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9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建築內路線</a:t>
                      </a:r>
                      <a:endParaRPr lang="en-US" altLang="zh-TW" sz="9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spcAft>
                          <a:spcPts val="2400"/>
                        </a:spcAft>
                      </a:pPr>
                      <a:endParaRPr lang="en-US" altLang="zh-TW" sz="9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9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建築外路線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20" name="直線箭頭接點 53"/>
          <p:cNvCxnSpPr/>
          <p:nvPr/>
        </p:nvCxnSpPr>
        <p:spPr>
          <a:xfrm>
            <a:off x="9732354" y="6138901"/>
            <a:ext cx="568420" cy="0"/>
          </a:xfrm>
          <a:prstGeom prst="straightConnector1">
            <a:avLst/>
          </a:prstGeom>
          <a:ln w="76200" cmpd="sng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直線單箭頭接點 121"/>
          <p:cNvCxnSpPr/>
          <p:nvPr/>
        </p:nvCxnSpPr>
        <p:spPr>
          <a:xfrm>
            <a:off x="9732354" y="6510129"/>
            <a:ext cx="56842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6961358" y="3283321"/>
            <a:ext cx="0" cy="1062823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flipV="1">
            <a:off x="6961358" y="1554876"/>
            <a:ext cx="0" cy="1492315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8004210" y="1604534"/>
            <a:ext cx="0" cy="581794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6961358" y="1554876"/>
            <a:ext cx="1083007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>
            <a:off x="8004210" y="2176154"/>
            <a:ext cx="694" cy="13339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>
            <a:off x="8001174" y="2309549"/>
            <a:ext cx="297561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文字方塊 9"/>
          <p:cNvSpPr txBox="1">
            <a:spLocks noChangeArrowheads="1"/>
          </p:cNvSpPr>
          <p:nvPr/>
        </p:nvSpPr>
        <p:spPr bwMode="auto">
          <a:xfrm>
            <a:off x="2349677" y="2119265"/>
            <a:ext cx="2882375" cy="2065309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/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前棟疏散路線：</a:t>
            </a:r>
            <a:endParaRPr lang="en-US" altLang="zh-TW" sz="1282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1055" indent="-401055" defTabSz="946456"/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樓：由川堂或音樂教室前樓梯，疏散至前庭。</a:t>
            </a:r>
            <a:endParaRPr lang="en-US" altLang="zh-TW" sz="1282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99528" indent="-399528" defTabSz="946456"/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樓：由前棟樓梯下樓，由川堂前樓梯，疏散至前庭。</a:t>
            </a:r>
            <a:endParaRPr lang="en-US" altLang="zh-TW" sz="1282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99528" indent="-399528" defTabSz="946456"/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樓：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601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602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班經直一棟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樓，由活動中心樓梯下樓，經無障礙坡道，疏散至前庭；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603~606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班由前棟樓梯下樓，由川堂前樓梯，疏散至前庭。</a:t>
            </a:r>
            <a:endParaRPr lang="en-US" altLang="zh-TW" sz="1282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5" name="圖片 6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7882" y="4448093"/>
            <a:ext cx="1759398" cy="630957"/>
          </a:xfrm>
          <a:prstGeom prst="rect">
            <a:avLst/>
          </a:prstGeom>
        </p:spPr>
      </p:pic>
      <p:pic>
        <p:nvPicPr>
          <p:cNvPr id="68" name="圖片 67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40" y="2871823"/>
            <a:ext cx="277142" cy="27694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文字方塊 68"/>
          <p:cNvSpPr txBox="1"/>
          <p:nvPr/>
        </p:nvSpPr>
        <p:spPr>
          <a:xfrm>
            <a:off x="6502551" y="4293750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幼兒園</a:t>
            </a:r>
          </a:p>
        </p:txBody>
      </p:sp>
      <p:sp>
        <p:nvSpPr>
          <p:cNvPr id="70" name="文字方塊 69"/>
          <p:cNvSpPr txBox="1"/>
          <p:nvPr/>
        </p:nvSpPr>
        <p:spPr>
          <a:xfrm>
            <a:off x="7670827" y="2376098"/>
            <a:ext cx="750301" cy="36869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特教及彩虹班</a:t>
            </a:r>
          </a:p>
        </p:txBody>
      </p:sp>
      <p:sp>
        <p:nvSpPr>
          <p:cNvPr id="71" name="文字方塊 70"/>
          <p:cNvSpPr txBox="1"/>
          <p:nvPr/>
        </p:nvSpPr>
        <p:spPr>
          <a:xfrm>
            <a:off x="7670827" y="2726321"/>
            <a:ext cx="750301" cy="2305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五年級</a:t>
            </a:r>
          </a:p>
        </p:txBody>
      </p:sp>
      <p:sp>
        <p:nvSpPr>
          <p:cNvPr id="72" name="文字方塊 71"/>
          <p:cNvSpPr txBox="1"/>
          <p:nvPr/>
        </p:nvSpPr>
        <p:spPr>
          <a:xfrm>
            <a:off x="7666813" y="3076543"/>
            <a:ext cx="750301" cy="2305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舞蹈班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7675372" y="3797699"/>
            <a:ext cx="750301" cy="230512"/>
          </a:xfrm>
          <a:prstGeom prst="rect">
            <a:avLst/>
          </a:prstGeom>
          <a:gradFill flip="none" rotWithShape="1">
            <a:gsLst>
              <a:gs pos="5000">
                <a:schemeClr val="accent3">
                  <a:tint val="100000"/>
                  <a:shade val="100000"/>
                  <a:satMod val="130000"/>
                  <a:lumMod val="96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六年級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7531508" y="4030227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四年級</a:t>
            </a:r>
          </a:p>
        </p:txBody>
      </p:sp>
      <p:sp>
        <p:nvSpPr>
          <p:cNvPr id="76" name="文字方塊 75"/>
          <p:cNvSpPr txBox="1"/>
          <p:nvPr/>
        </p:nvSpPr>
        <p:spPr>
          <a:xfrm>
            <a:off x="6502551" y="3187945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二年級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6501618" y="2082140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一年級</a:t>
            </a:r>
          </a:p>
        </p:txBody>
      </p:sp>
      <p:pic>
        <p:nvPicPr>
          <p:cNvPr id="78" name="圖片 77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70" y="3977421"/>
            <a:ext cx="277142" cy="27694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文字方塊 78"/>
          <p:cNvSpPr txBox="1"/>
          <p:nvPr/>
        </p:nvSpPr>
        <p:spPr>
          <a:xfrm>
            <a:off x="7670827" y="3426656"/>
            <a:ext cx="750301" cy="2305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三年級</a:t>
            </a:r>
          </a:p>
        </p:txBody>
      </p:sp>
      <p:pic>
        <p:nvPicPr>
          <p:cNvPr id="80" name="圖片 79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38" y="3192941"/>
            <a:ext cx="277142" cy="2769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直線單箭頭接點 113"/>
          <p:cNvCxnSpPr/>
          <p:nvPr/>
        </p:nvCxnSpPr>
        <p:spPr>
          <a:xfrm>
            <a:off x="7329059" y="3839952"/>
            <a:ext cx="47512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/>
          <p:nvPr/>
        </p:nvCxnSpPr>
        <p:spPr>
          <a:xfrm>
            <a:off x="7329059" y="3439813"/>
            <a:ext cx="48396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/>
          <p:cNvCxnSpPr/>
          <p:nvPr/>
        </p:nvCxnSpPr>
        <p:spPr>
          <a:xfrm>
            <a:off x="7343487" y="4805279"/>
            <a:ext cx="47512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7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954" y="1043116"/>
            <a:ext cx="8761413" cy="706964"/>
          </a:xfrm>
        </p:spPr>
        <p:txBody>
          <a:bodyPr/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地震發生前準備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54954" y="2638224"/>
            <a:ext cx="9889564" cy="34163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家庭防災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1991</a:t>
            </a:r>
            <a:r>
              <a:rPr lang="zh-TW" altLang="en-US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報平安留言平台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地震逃生包準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49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623" y="709566"/>
            <a:ext cx="7791583" cy="47799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57858" y="159996"/>
            <a:ext cx="9466819" cy="3462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6456"/>
            <a:endParaRPr kumimoji="1" lang="zh-TW" altLang="en-US" sz="1859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7858" y="5729767"/>
            <a:ext cx="7850533" cy="10388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6456"/>
            <a:endParaRPr kumimoji="1" lang="zh-TW" altLang="en-US" sz="1859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5113013" y="5851325"/>
            <a:ext cx="184731" cy="378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46456"/>
            <a:endParaRPr kumimoji="1" lang="zh-TW" altLang="en-US" sz="1859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1552028" y="6167120"/>
            <a:ext cx="184731" cy="378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46456"/>
            <a:endParaRPr kumimoji="1" lang="zh-TW" altLang="en-US" sz="1859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357858" y="5690214"/>
          <a:ext cx="7850532" cy="1018641"/>
        </p:xfrm>
        <a:graphic>
          <a:graphicData uri="http://schemas.openxmlformats.org/drawingml/2006/table">
            <a:tbl>
              <a:tblPr firstCol="1">
                <a:tableStyleId>{F5AB1C69-6EDB-4FF4-983F-18BD219EF322}</a:tableStyleId>
              </a:tblPr>
              <a:tblGrid>
                <a:gridCol w="1308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060">
                <a:tc rowSpan="3"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u="none" kern="1200" baseline="0" dirty="0" smtClean="0">
                          <a:solidFill>
                            <a:srgbClr val="00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圖例</a:t>
                      </a:r>
                      <a:endParaRPr lang="zh-TW" altLang="en-US" sz="600" dirty="0">
                        <a:solidFill>
                          <a:srgbClr val="00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室外避難</a:t>
                      </a:r>
                      <a:endParaRPr lang="en-US" altLang="zh-TW" sz="1000" u="non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處所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急救站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AED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危險區域</a:t>
                      </a: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指揮中心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6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物資儲備點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救援器材</a:t>
                      </a:r>
                      <a:endParaRPr lang="en-US" altLang="zh-TW" sz="1000" u="non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放置點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通訊設備</a:t>
                      </a:r>
                      <a:endParaRPr lang="en-US" altLang="zh-TW" sz="1000" u="non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放置點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21">
                <a:tc vMerge="1"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4000" dirty="0">
                        <a:solidFill>
                          <a:srgbClr val="00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3" name="圖片 28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23" y="6063390"/>
            <a:ext cx="268600" cy="26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圖片 28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02" y="6068407"/>
            <a:ext cx="256904" cy="26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圖片 29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46" y="6063389"/>
            <a:ext cx="255571" cy="288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圖片 299" descr="「指56」救護站標誌"/>
          <p:cNvPicPr/>
          <p:nvPr/>
        </p:nvPicPr>
        <p:blipFill>
          <a:blip r:embed="rId7" cstate="print"/>
          <a:srcRect l="14538" t="18182" r="28263" b="17046"/>
          <a:stretch>
            <a:fillRect/>
          </a:stretch>
        </p:blipFill>
        <p:spPr bwMode="auto">
          <a:xfrm>
            <a:off x="4802402" y="5722569"/>
            <a:ext cx="251059" cy="27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圖片 305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45" y="5724082"/>
            <a:ext cx="261177" cy="2611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1361929" y="159996"/>
          <a:ext cx="9465073" cy="34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293">
                <a:tc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6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基隆市仁愛國小─</a:t>
                      </a:r>
                      <a:r>
                        <a:rPr kumimoji="1" lang="en-US" altLang="zh-TW" sz="6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【</a:t>
                      </a:r>
                      <a:r>
                        <a:rPr kumimoji="1" lang="zh-TW" altLang="en-US" sz="6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中棟</a:t>
                      </a:r>
                      <a:r>
                        <a:rPr kumimoji="1" lang="en-US" altLang="zh-TW" sz="6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】</a:t>
                      </a:r>
                      <a:r>
                        <a:rPr kumimoji="1" lang="zh-TW" altLang="en-US" sz="6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校園防災地圖（地震災害）</a:t>
                      </a:r>
                      <a:endParaRPr kumimoji="1" lang="zh-TW" altLang="en-US" sz="600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Adobe 繁黑體 Std B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經度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東經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121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44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46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秒</a:t>
                      </a:r>
                      <a:endParaRPr lang="en-US" altLang="zh-TW" sz="9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緯度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北緯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37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秒</a:t>
                      </a:r>
                      <a:endParaRPr lang="zh-TW" altLang="en-US" sz="9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107.3</a:t>
                      </a: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學務處製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24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0" r="17219" b="5859"/>
          <a:stretch/>
        </p:blipFill>
        <p:spPr bwMode="auto">
          <a:xfrm rot="5400000">
            <a:off x="8699202" y="522395"/>
            <a:ext cx="475124" cy="50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Rectangle 396"/>
          <p:cNvSpPr>
            <a:spLocks noChangeArrowheads="1"/>
          </p:cNvSpPr>
          <p:nvPr/>
        </p:nvSpPr>
        <p:spPr bwMode="auto">
          <a:xfrm>
            <a:off x="5622868" y="2081738"/>
            <a:ext cx="992705" cy="2955030"/>
          </a:xfrm>
          <a:prstGeom prst="rect">
            <a:avLst/>
          </a:prstGeom>
          <a:solidFill>
            <a:srgbClr val="FFFF00">
              <a:alpha val="34901"/>
            </a:srgb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>
              <a:spcBef>
                <a:spcPct val="0"/>
              </a:spcBef>
              <a:buNone/>
            </a:pPr>
            <a:endParaRPr lang="zh-TW" altLang="en-US" sz="769">
              <a:solidFill>
                <a:prstClr val="black"/>
              </a:solidFill>
            </a:endParaRPr>
          </a:p>
        </p:txBody>
      </p:sp>
      <p:pic>
        <p:nvPicPr>
          <p:cNvPr id="900" name="圖片 89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6051" y="5729932"/>
            <a:ext cx="276380" cy="257160"/>
          </a:xfrm>
          <a:prstGeom prst="rect">
            <a:avLst/>
          </a:prstGeom>
        </p:spPr>
      </p:pic>
      <p:pic>
        <p:nvPicPr>
          <p:cNvPr id="901" name="圖片 90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5884" y="2046966"/>
            <a:ext cx="167597" cy="170949"/>
          </a:xfrm>
          <a:prstGeom prst="rect">
            <a:avLst/>
          </a:prstGeom>
        </p:spPr>
      </p:pic>
      <p:pic>
        <p:nvPicPr>
          <p:cNvPr id="906" name="圖片 90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2927" y="794091"/>
            <a:ext cx="431006" cy="394263"/>
          </a:xfrm>
          <a:prstGeom prst="rect">
            <a:avLst/>
          </a:prstGeom>
          <a:noFill/>
        </p:spPr>
      </p:pic>
      <p:pic>
        <p:nvPicPr>
          <p:cNvPr id="911" name="圖片 910" descr="「指56」救護站標誌"/>
          <p:cNvPicPr/>
          <p:nvPr/>
        </p:nvPicPr>
        <p:blipFill>
          <a:blip r:embed="rId7" cstate="print"/>
          <a:srcRect l="14538" t="18182" r="28263" b="17046"/>
          <a:stretch>
            <a:fillRect/>
          </a:stretch>
        </p:blipFill>
        <p:spPr bwMode="auto">
          <a:xfrm>
            <a:off x="5281782" y="2099509"/>
            <a:ext cx="251059" cy="27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4" name="圖片 99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87" y="1596562"/>
            <a:ext cx="176056" cy="18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圖片 994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107" y="4411726"/>
            <a:ext cx="197487" cy="196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直線單箭頭接點 133"/>
          <p:cNvCxnSpPr/>
          <p:nvPr/>
        </p:nvCxnSpPr>
        <p:spPr>
          <a:xfrm flipV="1">
            <a:off x="5731073" y="2224023"/>
            <a:ext cx="0" cy="928902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直線單箭頭接點 136"/>
          <p:cNvCxnSpPr/>
          <p:nvPr/>
        </p:nvCxnSpPr>
        <p:spPr>
          <a:xfrm flipV="1">
            <a:off x="5920427" y="2217915"/>
            <a:ext cx="0" cy="928902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直線單箭頭接點 137"/>
          <p:cNvCxnSpPr/>
          <p:nvPr/>
        </p:nvCxnSpPr>
        <p:spPr>
          <a:xfrm flipV="1">
            <a:off x="6121999" y="2217915"/>
            <a:ext cx="0" cy="1425609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直線單箭頭接點 139"/>
          <p:cNvCxnSpPr/>
          <p:nvPr/>
        </p:nvCxnSpPr>
        <p:spPr>
          <a:xfrm>
            <a:off x="5731073" y="3577527"/>
            <a:ext cx="0" cy="1368278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直線單箭頭接點 141"/>
          <p:cNvCxnSpPr/>
          <p:nvPr/>
        </p:nvCxnSpPr>
        <p:spPr>
          <a:xfrm>
            <a:off x="5920427" y="3582364"/>
            <a:ext cx="0" cy="1368278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直線單箭頭接點 142"/>
          <p:cNvCxnSpPr/>
          <p:nvPr/>
        </p:nvCxnSpPr>
        <p:spPr>
          <a:xfrm>
            <a:off x="6121999" y="4049505"/>
            <a:ext cx="0" cy="895049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直線單箭頭接點 144"/>
          <p:cNvCxnSpPr/>
          <p:nvPr/>
        </p:nvCxnSpPr>
        <p:spPr>
          <a:xfrm>
            <a:off x="5726649" y="2211404"/>
            <a:ext cx="878717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直線單箭頭接點 148"/>
          <p:cNvCxnSpPr/>
          <p:nvPr/>
        </p:nvCxnSpPr>
        <p:spPr>
          <a:xfrm>
            <a:off x="5726649" y="4939696"/>
            <a:ext cx="878717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1" name="圖片 15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442" y="1416694"/>
            <a:ext cx="194687" cy="219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Rectangle 396"/>
          <p:cNvSpPr>
            <a:spLocks noChangeArrowheads="1"/>
          </p:cNvSpPr>
          <p:nvPr/>
        </p:nvSpPr>
        <p:spPr bwMode="auto">
          <a:xfrm>
            <a:off x="4834173" y="4803146"/>
            <a:ext cx="788754" cy="239307"/>
          </a:xfrm>
          <a:prstGeom prst="rect">
            <a:avLst/>
          </a:prstGeom>
          <a:solidFill>
            <a:srgbClr val="FFFF00">
              <a:alpha val="34901"/>
            </a:srgb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>
              <a:spcBef>
                <a:spcPct val="0"/>
              </a:spcBef>
              <a:buNone/>
            </a:pPr>
            <a:endParaRPr lang="zh-TW" altLang="en-US" sz="769">
              <a:solidFill>
                <a:prstClr val="black"/>
              </a:solidFill>
            </a:endParaRPr>
          </a:p>
        </p:txBody>
      </p:sp>
      <p:cxnSp>
        <p:nvCxnSpPr>
          <p:cNvPr id="92" name="直線單箭頭接點 91"/>
          <p:cNvCxnSpPr/>
          <p:nvPr/>
        </p:nvCxnSpPr>
        <p:spPr>
          <a:xfrm>
            <a:off x="5521895" y="4837937"/>
            <a:ext cx="161087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/>
          <p:cNvCxnSpPr/>
          <p:nvPr/>
        </p:nvCxnSpPr>
        <p:spPr>
          <a:xfrm>
            <a:off x="5310072" y="4889857"/>
            <a:ext cx="37291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/>
          <p:nvPr/>
        </p:nvCxnSpPr>
        <p:spPr>
          <a:xfrm>
            <a:off x="5116508" y="4939550"/>
            <a:ext cx="566474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/>
          <p:cNvCxnSpPr/>
          <p:nvPr/>
        </p:nvCxnSpPr>
        <p:spPr>
          <a:xfrm>
            <a:off x="4937165" y="4985559"/>
            <a:ext cx="745817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0" name="圖片 9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0761" y="5729767"/>
            <a:ext cx="261602" cy="266834"/>
          </a:xfrm>
          <a:prstGeom prst="rect">
            <a:avLst/>
          </a:prstGeom>
        </p:spPr>
      </p:pic>
      <p:pic>
        <p:nvPicPr>
          <p:cNvPr id="101" name="圖片 100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0427" y="5711702"/>
            <a:ext cx="339771" cy="310806"/>
          </a:xfrm>
          <a:prstGeom prst="rect">
            <a:avLst/>
          </a:prstGeom>
          <a:noFill/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92412" y="812388"/>
            <a:ext cx="480798" cy="466822"/>
          </a:xfrm>
          <a:prstGeom prst="rect">
            <a:avLst/>
          </a:prstGeom>
        </p:spPr>
      </p:pic>
      <p:graphicFrame>
        <p:nvGraphicFramePr>
          <p:cNvPr id="113" name="表格 112"/>
          <p:cNvGraphicFramePr>
            <a:graphicFrameLocks noGrp="1"/>
          </p:cNvGraphicFramePr>
          <p:nvPr>
            <p:extLst/>
          </p:nvPr>
        </p:nvGraphicFramePr>
        <p:xfrm>
          <a:off x="9218503" y="549642"/>
          <a:ext cx="1608499" cy="644466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9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防救災資訊</a:t>
                      </a:r>
                      <a:endParaRPr lang="zh-TW" altLang="en-US" sz="13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災害通報單位</a:t>
                      </a:r>
                      <a:endParaRPr lang="zh-TW" altLang="en-US" sz="13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kern="1200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教育部校安中心</a:t>
                      </a:r>
                      <a:endParaRPr lang="en-US" altLang="zh-TW" sz="1000" b="1" kern="1200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02-33437855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02-33437856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基隆市災害應變中心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02-24288913</a:t>
                      </a:r>
                      <a:endParaRPr lang="en-US" altLang="zh-TW" sz="10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基隆市政府教育處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02-24301505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3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警消醫療單位</a:t>
                      </a:r>
                      <a:endParaRPr lang="zh-TW" altLang="en-US" sz="1300" b="1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31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警察局第一分局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02-24222741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kern="1200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延平街派出所</a:t>
                      </a:r>
                      <a:endParaRPr lang="en-US" altLang="zh-TW" sz="1000" b="1" kern="1200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02-24246950</a:t>
                      </a:r>
                    </a:p>
                    <a:p>
                      <a:pPr algn="ctr"/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消防局仁愛分隊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02-24316900</a:t>
                      </a:r>
                    </a:p>
                    <a:p>
                      <a:pPr algn="ctr"/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衛福部基隆醫院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02-24292525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kern="1200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基隆長庚紀念醫院</a:t>
                      </a:r>
                      <a:endParaRPr lang="en-US" altLang="zh-TW" sz="1000" b="1" kern="1200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02-24313131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3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學校災害潛勢資訊</a:t>
                      </a:r>
                      <a:endParaRPr lang="zh-TW" altLang="en-US" sz="1300" b="1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1759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地震潛勢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高</a:t>
                      </a:r>
                      <a:endParaRPr lang="en-US" altLang="zh-TW" sz="12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淹水潛勢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高</a:t>
                      </a:r>
                      <a:endParaRPr lang="en-US" altLang="zh-TW" sz="12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en-US" altLang="zh-TW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依防減災及氣候變遷</a:t>
                      </a:r>
                      <a:endParaRPr lang="en-US" altLang="zh-TW" sz="9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zh-TW" altLang="en-US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調適教育資訊網</a:t>
                      </a:r>
                      <a:endParaRPr lang="en-US" altLang="zh-TW" sz="9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en-US" altLang="zh-TW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106</a:t>
                      </a:r>
                      <a:r>
                        <a:rPr lang="zh-TW" altLang="en-US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年度判勢結果</a:t>
                      </a:r>
                      <a:r>
                        <a:rPr lang="en-US" altLang="zh-TW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3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標示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481">
                <a:tc>
                  <a:txBody>
                    <a:bodyPr/>
                    <a:lstStyle/>
                    <a:p>
                      <a:pPr algn="ctr"/>
                      <a:endParaRPr lang="en-US" altLang="zh-TW" sz="9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9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建築內路線</a:t>
                      </a:r>
                      <a:endParaRPr lang="en-US" altLang="zh-TW" sz="9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spcAft>
                          <a:spcPts val="2400"/>
                        </a:spcAft>
                      </a:pPr>
                      <a:endParaRPr lang="en-US" altLang="zh-TW" sz="9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9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建築外路線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20" name="直線箭頭接點 53"/>
          <p:cNvCxnSpPr/>
          <p:nvPr/>
        </p:nvCxnSpPr>
        <p:spPr>
          <a:xfrm>
            <a:off x="9732354" y="6138901"/>
            <a:ext cx="568420" cy="0"/>
          </a:xfrm>
          <a:prstGeom prst="straightConnector1">
            <a:avLst/>
          </a:prstGeom>
          <a:ln w="76200" cmpd="sng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直線單箭頭接點 121"/>
          <p:cNvCxnSpPr/>
          <p:nvPr/>
        </p:nvCxnSpPr>
        <p:spPr>
          <a:xfrm>
            <a:off x="9732354" y="6510129"/>
            <a:ext cx="56842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文字方塊 9"/>
          <p:cNvSpPr txBox="1">
            <a:spLocks noChangeArrowheads="1"/>
          </p:cNvSpPr>
          <p:nvPr/>
        </p:nvSpPr>
        <p:spPr bwMode="auto">
          <a:xfrm>
            <a:off x="2349677" y="2119266"/>
            <a:ext cx="2882375" cy="2578911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/>
            <a:r>
              <a:rPr lang="zh-TW" altLang="en-US" sz="1154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中棟疏散路線：</a:t>
            </a:r>
            <a:endParaRPr lang="en-US" altLang="zh-TW" sz="1154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46456"/>
            <a:r>
              <a:rPr lang="zh-TW" altLang="en-US" sz="1154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地下室：由兩側樓梯上樓，疏散至中庭。</a:t>
            </a:r>
            <a:endParaRPr lang="en-US" altLang="zh-TW" sz="1154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7080" indent="-577080" defTabSz="946456"/>
            <a:r>
              <a:rPr lang="zh-TW" altLang="en-US" sz="1154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幼兒園：綠班由綠班旁通道；藍、黃、紅班（及幼圖）由幼兒園後方鐵門，共同疏散至中庭。幼寢由幼寢旁樓梯下樓，由紅班旁通道，疏散至中庭。</a:t>
            </a:r>
            <a:endParaRPr lang="en-US" altLang="zh-TW" sz="1154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7080" indent="-577080" defTabSz="946456"/>
            <a:r>
              <a:rPr lang="zh-TW" altLang="en-US" sz="1154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二年級：由</a:t>
            </a:r>
            <a:r>
              <a:rPr lang="en-US" altLang="zh-TW" sz="1154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</a:t>
            </a:r>
            <a:r>
              <a:rPr lang="zh-TW" altLang="en-US" sz="1154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154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204</a:t>
            </a:r>
            <a:r>
              <a:rPr lang="zh-TW" altLang="en-US" sz="1154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班旁樓梯下樓，由綠班旁通道，疏散至中庭（電腦教室路線亦同）。</a:t>
            </a:r>
            <a:endParaRPr lang="en-US" altLang="zh-TW" sz="1154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7080" indent="-577080" defTabSz="946456"/>
            <a:r>
              <a:rPr lang="zh-TW" altLang="en-US" sz="1154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四年級：由</a:t>
            </a:r>
            <a:r>
              <a:rPr lang="en-US" altLang="zh-TW" sz="1154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403</a:t>
            </a:r>
            <a:r>
              <a:rPr lang="zh-TW" altLang="en-US" sz="1154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154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406</a:t>
            </a:r>
            <a:r>
              <a:rPr lang="zh-TW" altLang="en-US" sz="1154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班旁樓梯下樓，由紅班旁通道穿越中庭，經總務處與音樂教室中間通道，由音樂教室外樓梯，疏散至前庭。</a:t>
            </a:r>
          </a:p>
        </p:txBody>
      </p:sp>
      <p:cxnSp>
        <p:nvCxnSpPr>
          <p:cNvPr id="154" name="直線單箭頭接點 153"/>
          <p:cNvCxnSpPr/>
          <p:nvPr/>
        </p:nvCxnSpPr>
        <p:spPr>
          <a:xfrm>
            <a:off x="6838908" y="4509838"/>
            <a:ext cx="589443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7882" y="4545824"/>
            <a:ext cx="1759398" cy="630957"/>
          </a:xfrm>
          <a:prstGeom prst="rect">
            <a:avLst/>
          </a:prstGeom>
        </p:spPr>
      </p:pic>
      <p:pic>
        <p:nvPicPr>
          <p:cNvPr id="71" name="圖片 70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40" y="2871823"/>
            <a:ext cx="277142" cy="27694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文字方塊 72"/>
          <p:cNvSpPr txBox="1"/>
          <p:nvPr/>
        </p:nvSpPr>
        <p:spPr>
          <a:xfrm>
            <a:off x="7670827" y="2376098"/>
            <a:ext cx="750301" cy="36869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特教及彩虹班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7670827" y="2726321"/>
            <a:ext cx="750301" cy="2305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五年級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7666813" y="3076543"/>
            <a:ext cx="750301" cy="2305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舞蹈班</a:t>
            </a:r>
          </a:p>
        </p:txBody>
      </p:sp>
      <p:sp>
        <p:nvSpPr>
          <p:cNvPr id="76" name="文字方塊 75"/>
          <p:cNvSpPr txBox="1"/>
          <p:nvPr/>
        </p:nvSpPr>
        <p:spPr>
          <a:xfrm>
            <a:off x="7675372" y="3797699"/>
            <a:ext cx="750301" cy="230512"/>
          </a:xfrm>
          <a:prstGeom prst="rect">
            <a:avLst/>
          </a:prstGeom>
          <a:gradFill flip="none" rotWithShape="1">
            <a:gsLst>
              <a:gs pos="5000">
                <a:schemeClr val="accent3">
                  <a:tint val="100000"/>
                  <a:shade val="100000"/>
                  <a:satMod val="130000"/>
                  <a:lumMod val="96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六年級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7531508" y="4030227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四年級</a:t>
            </a:r>
          </a:p>
        </p:txBody>
      </p:sp>
      <p:pic>
        <p:nvPicPr>
          <p:cNvPr id="78" name="圖片 7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8935" y="3521283"/>
            <a:ext cx="262756" cy="244483"/>
          </a:xfrm>
          <a:prstGeom prst="rect">
            <a:avLst/>
          </a:prstGeom>
        </p:spPr>
      </p:pic>
      <p:sp>
        <p:nvSpPr>
          <p:cNvPr id="79" name="文字方塊 78"/>
          <p:cNvSpPr txBox="1"/>
          <p:nvPr/>
        </p:nvSpPr>
        <p:spPr>
          <a:xfrm>
            <a:off x="6502551" y="3187945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二年級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6501618" y="2082140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一年級</a:t>
            </a:r>
          </a:p>
        </p:txBody>
      </p:sp>
      <p:pic>
        <p:nvPicPr>
          <p:cNvPr id="81" name="圖片 80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70" y="3977421"/>
            <a:ext cx="277142" cy="27694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文字方塊 81"/>
          <p:cNvSpPr txBox="1"/>
          <p:nvPr/>
        </p:nvSpPr>
        <p:spPr>
          <a:xfrm>
            <a:off x="7670827" y="3426656"/>
            <a:ext cx="750301" cy="2305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三年級</a:t>
            </a:r>
          </a:p>
        </p:txBody>
      </p:sp>
      <p:pic>
        <p:nvPicPr>
          <p:cNvPr id="83" name="圖片 82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38" y="3192941"/>
            <a:ext cx="277142" cy="2769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直線單箭頭接點 106"/>
          <p:cNvCxnSpPr/>
          <p:nvPr/>
        </p:nvCxnSpPr>
        <p:spPr>
          <a:xfrm>
            <a:off x="7464128" y="4509838"/>
            <a:ext cx="354484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文字方塊 83"/>
          <p:cNvSpPr txBox="1"/>
          <p:nvPr/>
        </p:nvSpPr>
        <p:spPr>
          <a:xfrm>
            <a:off x="6502551" y="4293750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幼兒園</a:t>
            </a:r>
          </a:p>
        </p:txBody>
      </p:sp>
      <p:cxnSp>
        <p:nvCxnSpPr>
          <p:cNvPr id="147" name="直線單箭頭接點 146"/>
          <p:cNvCxnSpPr/>
          <p:nvPr/>
        </p:nvCxnSpPr>
        <p:spPr>
          <a:xfrm flipV="1">
            <a:off x="6832553" y="4509839"/>
            <a:ext cx="0" cy="4513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直線單箭頭接點 149"/>
          <p:cNvCxnSpPr/>
          <p:nvPr/>
        </p:nvCxnSpPr>
        <p:spPr>
          <a:xfrm>
            <a:off x="6625586" y="4944554"/>
            <a:ext cx="20309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直線單箭頭接點 147"/>
          <p:cNvCxnSpPr/>
          <p:nvPr/>
        </p:nvCxnSpPr>
        <p:spPr>
          <a:xfrm>
            <a:off x="6605366" y="2220350"/>
            <a:ext cx="126974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/>
          <p:nvPr/>
        </p:nvCxnSpPr>
        <p:spPr>
          <a:xfrm>
            <a:off x="6311353" y="4075491"/>
            <a:ext cx="41143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/>
          <p:nvPr/>
        </p:nvCxnSpPr>
        <p:spPr>
          <a:xfrm>
            <a:off x="6311353" y="3615520"/>
            <a:ext cx="41143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/>
          <p:nvPr/>
        </p:nvCxnSpPr>
        <p:spPr>
          <a:xfrm>
            <a:off x="6311353" y="3130357"/>
            <a:ext cx="41143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/>
          <p:nvPr/>
        </p:nvCxnSpPr>
        <p:spPr>
          <a:xfrm>
            <a:off x="6311353" y="4550321"/>
            <a:ext cx="41143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/>
          <p:nvPr/>
        </p:nvCxnSpPr>
        <p:spPr>
          <a:xfrm flipV="1">
            <a:off x="6502373" y="2215885"/>
            <a:ext cx="0" cy="1343368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/>
          <p:nvPr/>
        </p:nvCxnSpPr>
        <p:spPr>
          <a:xfrm>
            <a:off x="6502373" y="3659143"/>
            <a:ext cx="0" cy="1284996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/>
          <p:cNvCxnSpPr/>
          <p:nvPr/>
        </p:nvCxnSpPr>
        <p:spPr>
          <a:xfrm flipV="1">
            <a:off x="6311353" y="2211442"/>
            <a:ext cx="0" cy="427307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0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623" y="709566"/>
            <a:ext cx="7791583" cy="4779943"/>
          </a:xfrm>
          <a:prstGeom prst="rect">
            <a:avLst/>
          </a:prstGeom>
        </p:spPr>
      </p:pic>
      <p:sp>
        <p:nvSpPr>
          <p:cNvPr id="123" name="Rectangle 396"/>
          <p:cNvSpPr>
            <a:spLocks noChangeArrowheads="1"/>
          </p:cNvSpPr>
          <p:nvPr/>
        </p:nvSpPr>
        <p:spPr bwMode="auto">
          <a:xfrm>
            <a:off x="1734025" y="1427080"/>
            <a:ext cx="543576" cy="3601443"/>
          </a:xfrm>
          <a:prstGeom prst="rect">
            <a:avLst/>
          </a:prstGeom>
          <a:solidFill>
            <a:srgbClr val="FFFF00">
              <a:alpha val="34901"/>
            </a:srgb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>
              <a:spcBef>
                <a:spcPct val="0"/>
              </a:spcBef>
              <a:buNone/>
            </a:pPr>
            <a:endParaRPr lang="zh-TW" altLang="en-US" sz="769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57858" y="159996"/>
            <a:ext cx="9466819" cy="3462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6456"/>
            <a:endParaRPr kumimoji="1" lang="zh-TW" altLang="en-US" sz="1859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7858" y="5729767"/>
            <a:ext cx="7850533" cy="10388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6456"/>
            <a:endParaRPr kumimoji="1" lang="zh-TW" altLang="en-US" sz="1859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5113013" y="5851325"/>
            <a:ext cx="184731" cy="378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46456"/>
            <a:endParaRPr kumimoji="1" lang="zh-TW" altLang="en-US" sz="1859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1552028" y="6167120"/>
            <a:ext cx="184731" cy="378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46456"/>
            <a:endParaRPr kumimoji="1" lang="zh-TW" altLang="en-US" sz="1859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357858" y="5690214"/>
          <a:ext cx="7850532" cy="1018641"/>
        </p:xfrm>
        <a:graphic>
          <a:graphicData uri="http://schemas.openxmlformats.org/drawingml/2006/table">
            <a:tbl>
              <a:tblPr firstCol="1">
                <a:tableStyleId>{F5AB1C69-6EDB-4FF4-983F-18BD219EF322}</a:tableStyleId>
              </a:tblPr>
              <a:tblGrid>
                <a:gridCol w="1308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060">
                <a:tc rowSpan="3"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u="none" kern="1200" baseline="0" dirty="0" smtClean="0">
                          <a:solidFill>
                            <a:srgbClr val="00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圖例</a:t>
                      </a:r>
                      <a:endParaRPr lang="zh-TW" altLang="en-US" sz="600" dirty="0">
                        <a:solidFill>
                          <a:srgbClr val="00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室外避難</a:t>
                      </a:r>
                      <a:endParaRPr lang="en-US" altLang="zh-TW" sz="1000" u="non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處所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急救站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AED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危險區域</a:t>
                      </a: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指揮中心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6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物資儲備點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救援器材</a:t>
                      </a:r>
                      <a:endParaRPr lang="en-US" altLang="zh-TW" sz="1000" u="non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放置點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通訊設備</a:t>
                      </a:r>
                      <a:endParaRPr lang="en-US" altLang="zh-TW" sz="1000" u="non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放置點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21">
                <a:tc vMerge="1"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4000" dirty="0">
                        <a:solidFill>
                          <a:srgbClr val="00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3" name="圖片 28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23" y="6063390"/>
            <a:ext cx="268600" cy="26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圖片 28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02" y="6068407"/>
            <a:ext cx="256904" cy="26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圖片 29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46" y="6063389"/>
            <a:ext cx="255571" cy="288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圖片 299" descr="「指56」救護站標誌"/>
          <p:cNvPicPr/>
          <p:nvPr/>
        </p:nvPicPr>
        <p:blipFill>
          <a:blip r:embed="rId7" cstate="print"/>
          <a:srcRect l="14538" t="18182" r="28263" b="17046"/>
          <a:stretch>
            <a:fillRect/>
          </a:stretch>
        </p:blipFill>
        <p:spPr bwMode="auto">
          <a:xfrm>
            <a:off x="4802402" y="5722569"/>
            <a:ext cx="251059" cy="27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圖片 305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45" y="5724082"/>
            <a:ext cx="261177" cy="2611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1361929" y="159996"/>
          <a:ext cx="9465073" cy="34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293">
                <a:tc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6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基隆市仁愛國小─</a:t>
                      </a:r>
                      <a:r>
                        <a:rPr kumimoji="1" lang="en-US" altLang="zh-TW" sz="6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【</a:t>
                      </a:r>
                      <a:r>
                        <a:rPr kumimoji="1" lang="zh-TW" altLang="en-US" sz="6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後棟</a:t>
                      </a:r>
                      <a:r>
                        <a:rPr kumimoji="1" lang="en-US" altLang="zh-TW" sz="6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】</a:t>
                      </a:r>
                      <a:r>
                        <a:rPr kumimoji="1" lang="zh-TW" altLang="en-US" sz="6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校園防災地圖（地震災害）</a:t>
                      </a:r>
                      <a:endParaRPr kumimoji="1" lang="zh-TW" altLang="en-US" sz="600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Adobe 繁黑體 Std B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經度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東經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121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44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46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秒</a:t>
                      </a:r>
                      <a:endParaRPr lang="en-US" altLang="zh-TW" sz="9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緯度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北緯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37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秒</a:t>
                      </a:r>
                      <a:endParaRPr lang="zh-TW" altLang="en-US" sz="9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107.3</a:t>
                      </a: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學務處製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24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0" r="17219" b="5859"/>
          <a:stretch/>
        </p:blipFill>
        <p:spPr bwMode="auto">
          <a:xfrm rot="5400000">
            <a:off x="8699202" y="522395"/>
            <a:ext cx="475124" cy="50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0" name="圖片 89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6051" y="5729932"/>
            <a:ext cx="276380" cy="257160"/>
          </a:xfrm>
          <a:prstGeom prst="rect">
            <a:avLst/>
          </a:prstGeom>
        </p:spPr>
      </p:pic>
      <p:pic>
        <p:nvPicPr>
          <p:cNvPr id="901" name="圖片 90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5884" y="2046966"/>
            <a:ext cx="167597" cy="170949"/>
          </a:xfrm>
          <a:prstGeom prst="rect">
            <a:avLst/>
          </a:prstGeom>
        </p:spPr>
      </p:pic>
      <p:pic>
        <p:nvPicPr>
          <p:cNvPr id="906" name="圖片 90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2927" y="794091"/>
            <a:ext cx="431006" cy="394263"/>
          </a:xfrm>
          <a:prstGeom prst="rect">
            <a:avLst/>
          </a:prstGeom>
          <a:noFill/>
        </p:spPr>
      </p:pic>
      <p:pic>
        <p:nvPicPr>
          <p:cNvPr id="911" name="圖片 910" descr="「指56」救護站標誌"/>
          <p:cNvPicPr/>
          <p:nvPr/>
        </p:nvPicPr>
        <p:blipFill>
          <a:blip r:embed="rId7" cstate="print"/>
          <a:srcRect l="14538" t="18182" r="28263" b="17046"/>
          <a:stretch>
            <a:fillRect/>
          </a:stretch>
        </p:blipFill>
        <p:spPr bwMode="auto">
          <a:xfrm>
            <a:off x="5281782" y="2099509"/>
            <a:ext cx="251059" cy="27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9" name="直線單箭頭接點 928"/>
          <p:cNvCxnSpPr/>
          <p:nvPr/>
        </p:nvCxnSpPr>
        <p:spPr>
          <a:xfrm flipV="1">
            <a:off x="2187388" y="1963514"/>
            <a:ext cx="0" cy="2898778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3" name="直線單箭頭接點 932"/>
          <p:cNvCxnSpPr/>
          <p:nvPr/>
        </p:nvCxnSpPr>
        <p:spPr>
          <a:xfrm>
            <a:off x="2187388" y="1963514"/>
            <a:ext cx="4543175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94" name="圖片 99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87" y="1596562"/>
            <a:ext cx="176056" cy="18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圖片 994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107" y="4411726"/>
            <a:ext cx="197487" cy="196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1" name="直線單箭頭接點 960"/>
          <p:cNvCxnSpPr/>
          <p:nvPr/>
        </p:nvCxnSpPr>
        <p:spPr>
          <a:xfrm>
            <a:off x="7120814" y="4346144"/>
            <a:ext cx="222673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3" name="直線單箭頭接點 952"/>
          <p:cNvCxnSpPr/>
          <p:nvPr/>
        </p:nvCxnSpPr>
        <p:spPr>
          <a:xfrm>
            <a:off x="8004210" y="1604534"/>
            <a:ext cx="0" cy="581794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/>
          <p:nvPr/>
        </p:nvCxnSpPr>
        <p:spPr>
          <a:xfrm flipV="1">
            <a:off x="2014137" y="1756292"/>
            <a:ext cx="0" cy="3116633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/>
          <p:cNvCxnSpPr/>
          <p:nvPr/>
        </p:nvCxnSpPr>
        <p:spPr>
          <a:xfrm flipV="1">
            <a:off x="1836444" y="1568739"/>
            <a:ext cx="0" cy="3370581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/>
          <p:nvPr/>
        </p:nvCxnSpPr>
        <p:spPr>
          <a:xfrm>
            <a:off x="2014137" y="1770320"/>
            <a:ext cx="5106677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/>
          <p:cNvCxnSpPr/>
          <p:nvPr/>
        </p:nvCxnSpPr>
        <p:spPr>
          <a:xfrm>
            <a:off x="1836444" y="1554876"/>
            <a:ext cx="620792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/>
          <p:nvPr/>
        </p:nvCxnSpPr>
        <p:spPr>
          <a:xfrm>
            <a:off x="8004210" y="2176154"/>
            <a:ext cx="694" cy="13339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/>
          <p:cNvCxnSpPr/>
          <p:nvPr/>
        </p:nvCxnSpPr>
        <p:spPr>
          <a:xfrm>
            <a:off x="7120814" y="1779967"/>
            <a:ext cx="0" cy="2570696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直線單箭頭接點 130"/>
          <p:cNvCxnSpPr/>
          <p:nvPr/>
        </p:nvCxnSpPr>
        <p:spPr>
          <a:xfrm flipV="1">
            <a:off x="7329059" y="3826848"/>
            <a:ext cx="0" cy="523815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ectangle 396"/>
          <p:cNvSpPr>
            <a:spLocks noChangeArrowheads="1"/>
          </p:cNvSpPr>
          <p:nvPr/>
        </p:nvSpPr>
        <p:spPr bwMode="auto">
          <a:xfrm>
            <a:off x="2284102" y="4801682"/>
            <a:ext cx="738426" cy="234457"/>
          </a:xfrm>
          <a:prstGeom prst="rect">
            <a:avLst/>
          </a:prstGeom>
          <a:solidFill>
            <a:srgbClr val="FFFF00">
              <a:alpha val="34901"/>
            </a:srgb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>
              <a:spcBef>
                <a:spcPct val="0"/>
              </a:spcBef>
              <a:buNone/>
            </a:pPr>
            <a:endParaRPr lang="zh-TW" altLang="en-US" sz="769">
              <a:solidFill>
                <a:prstClr val="black"/>
              </a:solidFill>
            </a:endParaRPr>
          </a:p>
        </p:txBody>
      </p:sp>
      <p:pic>
        <p:nvPicPr>
          <p:cNvPr id="151" name="圖片 15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442" y="1416694"/>
            <a:ext cx="194687" cy="219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直線單箭頭接點 83"/>
          <p:cNvCxnSpPr/>
          <p:nvPr/>
        </p:nvCxnSpPr>
        <p:spPr>
          <a:xfrm flipH="1">
            <a:off x="1836444" y="4967235"/>
            <a:ext cx="560897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/>
          <p:nvPr/>
        </p:nvCxnSpPr>
        <p:spPr>
          <a:xfrm flipH="1">
            <a:off x="1989752" y="4915315"/>
            <a:ext cx="661115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/>
          <p:nvPr/>
        </p:nvCxnSpPr>
        <p:spPr>
          <a:xfrm flipH="1">
            <a:off x="2187388" y="4862292"/>
            <a:ext cx="665697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0" name="圖片 9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0761" y="5729767"/>
            <a:ext cx="261602" cy="266834"/>
          </a:xfrm>
          <a:prstGeom prst="rect">
            <a:avLst/>
          </a:prstGeom>
        </p:spPr>
      </p:pic>
      <p:pic>
        <p:nvPicPr>
          <p:cNvPr id="101" name="圖片 100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0427" y="5711702"/>
            <a:ext cx="339771" cy="310806"/>
          </a:xfrm>
          <a:prstGeom prst="rect">
            <a:avLst/>
          </a:prstGeom>
          <a:noFill/>
        </p:spPr>
      </p:pic>
      <p:cxnSp>
        <p:nvCxnSpPr>
          <p:cNvPr id="116" name="直線單箭頭接點 115"/>
          <p:cNvCxnSpPr/>
          <p:nvPr/>
        </p:nvCxnSpPr>
        <p:spPr>
          <a:xfrm>
            <a:off x="8001174" y="2309549"/>
            <a:ext cx="297561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圖片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92412" y="812388"/>
            <a:ext cx="480798" cy="466822"/>
          </a:xfrm>
          <a:prstGeom prst="rect">
            <a:avLst/>
          </a:prstGeom>
        </p:spPr>
      </p:pic>
      <p:graphicFrame>
        <p:nvGraphicFramePr>
          <p:cNvPr id="113" name="表格 112"/>
          <p:cNvGraphicFramePr>
            <a:graphicFrameLocks noGrp="1"/>
          </p:cNvGraphicFramePr>
          <p:nvPr>
            <p:extLst/>
          </p:nvPr>
        </p:nvGraphicFramePr>
        <p:xfrm>
          <a:off x="9218503" y="549642"/>
          <a:ext cx="1608499" cy="644466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9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防救災資訊</a:t>
                      </a:r>
                      <a:endParaRPr lang="zh-TW" altLang="en-US" sz="13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災害通報單位</a:t>
                      </a:r>
                      <a:endParaRPr lang="zh-TW" altLang="en-US" sz="13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kern="1200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教育部校安中心</a:t>
                      </a:r>
                      <a:endParaRPr lang="en-US" altLang="zh-TW" sz="1000" b="1" kern="1200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02-33437855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02-33437856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基隆市災害應變中心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02-24288913</a:t>
                      </a:r>
                      <a:endParaRPr lang="en-US" altLang="zh-TW" sz="10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基隆市政府教育處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02-24301505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3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警消醫療單位</a:t>
                      </a:r>
                      <a:endParaRPr lang="zh-TW" altLang="en-US" sz="1300" b="1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31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警察局第一分局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02-24222741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kern="1200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延平街派出所</a:t>
                      </a:r>
                      <a:endParaRPr lang="en-US" altLang="zh-TW" sz="1000" b="1" kern="1200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02-24246950</a:t>
                      </a:r>
                    </a:p>
                    <a:p>
                      <a:pPr algn="ctr"/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消防局仁愛分隊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02-24316900</a:t>
                      </a:r>
                    </a:p>
                    <a:p>
                      <a:pPr algn="ctr"/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衛福部基隆醫院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02-24292525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kern="1200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基隆長庚紀念醫院</a:t>
                      </a:r>
                      <a:endParaRPr lang="en-US" altLang="zh-TW" sz="1000" b="1" kern="1200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02-24313131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3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學校災害潛勢資訊</a:t>
                      </a:r>
                      <a:endParaRPr lang="zh-TW" altLang="en-US" sz="1300" b="1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1759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地震潛勢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高</a:t>
                      </a:r>
                      <a:endParaRPr lang="en-US" altLang="zh-TW" sz="12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淹水潛勢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高</a:t>
                      </a:r>
                      <a:endParaRPr lang="en-US" altLang="zh-TW" sz="12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en-US" altLang="zh-TW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依防減災及氣候變遷</a:t>
                      </a:r>
                      <a:endParaRPr lang="en-US" altLang="zh-TW" sz="9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zh-TW" altLang="en-US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調適教育資訊網</a:t>
                      </a:r>
                      <a:endParaRPr lang="en-US" altLang="zh-TW" sz="9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en-US" altLang="zh-TW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106</a:t>
                      </a:r>
                      <a:r>
                        <a:rPr lang="zh-TW" altLang="en-US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年度判勢結果</a:t>
                      </a:r>
                      <a:r>
                        <a:rPr lang="en-US" altLang="zh-TW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3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標示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481">
                <a:tc>
                  <a:txBody>
                    <a:bodyPr/>
                    <a:lstStyle/>
                    <a:p>
                      <a:pPr algn="ctr"/>
                      <a:endParaRPr lang="en-US" altLang="zh-TW" sz="9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9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建築內路線</a:t>
                      </a:r>
                      <a:endParaRPr lang="en-US" altLang="zh-TW" sz="9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spcAft>
                          <a:spcPts val="2400"/>
                        </a:spcAft>
                      </a:pPr>
                      <a:endParaRPr lang="en-US" altLang="zh-TW" sz="9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9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建築外路線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20" name="直線箭頭接點 53"/>
          <p:cNvCxnSpPr/>
          <p:nvPr/>
        </p:nvCxnSpPr>
        <p:spPr>
          <a:xfrm>
            <a:off x="9732354" y="6138901"/>
            <a:ext cx="568420" cy="0"/>
          </a:xfrm>
          <a:prstGeom prst="straightConnector1">
            <a:avLst/>
          </a:prstGeom>
          <a:ln w="76200" cmpd="sng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直線單箭頭接點 121"/>
          <p:cNvCxnSpPr/>
          <p:nvPr/>
        </p:nvCxnSpPr>
        <p:spPr>
          <a:xfrm>
            <a:off x="9732354" y="6510129"/>
            <a:ext cx="56842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圖片 6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7882" y="4448093"/>
            <a:ext cx="1759398" cy="630957"/>
          </a:xfrm>
          <a:prstGeom prst="rect">
            <a:avLst/>
          </a:prstGeom>
        </p:spPr>
      </p:pic>
      <p:sp>
        <p:nvSpPr>
          <p:cNvPr id="65" name="文字方塊 9"/>
          <p:cNvSpPr txBox="1">
            <a:spLocks noChangeArrowheads="1"/>
          </p:cNvSpPr>
          <p:nvPr/>
        </p:nvSpPr>
        <p:spPr bwMode="auto">
          <a:xfrm>
            <a:off x="2349677" y="2119265"/>
            <a:ext cx="2882375" cy="2065309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/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後棟疏散路線：</a:t>
            </a:r>
            <a:endParaRPr lang="en-US" altLang="zh-TW" sz="1282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1055" indent="-401055" defTabSz="946456"/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樓：經直二棟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樓、直一棟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樓，由文史走廊右轉（轉至前棟的後方走廊），疏散至中庭。</a:t>
            </a:r>
            <a:endParaRPr lang="en-US" altLang="zh-TW" sz="1282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1055" indent="-401055" defTabSz="946456"/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樓：經直二棟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樓、直一棟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樓、前棟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樓，由前棟樓梯下樓，由川堂前樓梯，疏散至前庭。</a:t>
            </a:r>
            <a:endParaRPr lang="en-US" altLang="zh-TW" sz="1282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1055" indent="-401055" defTabSz="946456"/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樓：經直二棟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樓、直一棟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樓，由活動中心樓梯下樓，經無障礙坡道，疏散至前庭。</a:t>
            </a:r>
            <a:endParaRPr lang="en-US" altLang="zh-TW" sz="1282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7" name="圖片 66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40" y="2871823"/>
            <a:ext cx="277142" cy="27694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文字方塊 67"/>
          <p:cNvSpPr txBox="1"/>
          <p:nvPr/>
        </p:nvSpPr>
        <p:spPr>
          <a:xfrm>
            <a:off x="7670827" y="2376098"/>
            <a:ext cx="750301" cy="36869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特教及彩虹班</a:t>
            </a:r>
          </a:p>
        </p:txBody>
      </p:sp>
      <p:sp>
        <p:nvSpPr>
          <p:cNvPr id="69" name="文字方塊 68"/>
          <p:cNvSpPr txBox="1"/>
          <p:nvPr/>
        </p:nvSpPr>
        <p:spPr>
          <a:xfrm>
            <a:off x="7670827" y="2726321"/>
            <a:ext cx="750301" cy="2305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五年級</a:t>
            </a:r>
          </a:p>
        </p:txBody>
      </p:sp>
      <p:sp>
        <p:nvSpPr>
          <p:cNvPr id="70" name="文字方塊 69"/>
          <p:cNvSpPr txBox="1"/>
          <p:nvPr/>
        </p:nvSpPr>
        <p:spPr>
          <a:xfrm>
            <a:off x="7666813" y="3076543"/>
            <a:ext cx="750301" cy="2305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舞蹈班</a:t>
            </a:r>
          </a:p>
        </p:txBody>
      </p:sp>
      <p:sp>
        <p:nvSpPr>
          <p:cNvPr id="71" name="文字方塊 70"/>
          <p:cNvSpPr txBox="1"/>
          <p:nvPr/>
        </p:nvSpPr>
        <p:spPr>
          <a:xfrm>
            <a:off x="7675372" y="3797699"/>
            <a:ext cx="750301" cy="230512"/>
          </a:xfrm>
          <a:prstGeom prst="rect">
            <a:avLst/>
          </a:prstGeom>
          <a:gradFill flip="none" rotWithShape="1">
            <a:gsLst>
              <a:gs pos="5000">
                <a:schemeClr val="accent3">
                  <a:tint val="100000"/>
                  <a:shade val="100000"/>
                  <a:satMod val="130000"/>
                  <a:lumMod val="96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六年級</a:t>
            </a:r>
          </a:p>
        </p:txBody>
      </p:sp>
      <p:sp>
        <p:nvSpPr>
          <p:cNvPr id="72" name="文字方塊 71"/>
          <p:cNvSpPr txBox="1"/>
          <p:nvPr/>
        </p:nvSpPr>
        <p:spPr>
          <a:xfrm>
            <a:off x="7531508" y="4030227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四年級</a:t>
            </a:r>
          </a:p>
        </p:txBody>
      </p:sp>
      <p:pic>
        <p:nvPicPr>
          <p:cNvPr id="73" name="圖片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8935" y="3521283"/>
            <a:ext cx="262756" cy="244483"/>
          </a:xfrm>
          <a:prstGeom prst="rect">
            <a:avLst/>
          </a:prstGeom>
        </p:spPr>
      </p:pic>
      <p:sp>
        <p:nvSpPr>
          <p:cNvPr id="74" name="文字方塊 73"/>
          <p:cNvSpPr txBox="1"/>
          <p:nvPr/>
        </p:nvSpPr>
        <p:spPr>
          <a:xfrm>
            <a:off x="6502551" y="3187945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二年級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6501618" y="2082140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一年級</a:t>
            </a:r>
          </a:p>
        </p:txBody>
      </p:sp>
      <p:pic>
        <p:nvPicPr>
          <p:cNvPr id="76" name="圖片 75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70" y="3977421"/>
            <a:ext cx="277142" cy="27694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文字方塊 76"/>
          <p:cNvSpPr txBox="1"/>
          <p:nvPr/>
        </p:nvSpPr>
        <p:spPr>
          <a:xfrm>
            <a:off x="7670827" y="3426656"/>
            <a:ext cx="750301" cy="2305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三年級</a:t>
            </a:r>
          </a:p>
        </p:txBody>
      </p:sp>
      <p:pic>
        <p:nvPicPr>
          <p:cNvPr id="78" name="圖片 77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38" y="3192941"/>
            <a:ext cx="277142" cy="27694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文字方塊 78"/>
          <p:cNvSpPr txBox="1"/>
          <p:nvPr/>
        </p:nvSpPr>
        <p:spPr>
          <a:xfrm>
            <a:off x="6502551" y="4293750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幼兒園</a:t>
            </a:r>
          </a:p>
        </p:txBody>
      </p:sp>
      <p:cxnSp>
        <p:nvCxnSpPr>
          <p:cNvPr id="959" name="直線單箭頭接點 958"/>
          <p:cNvCxnSpPr/>
          <p:nvPr/>
        </p:nvCxnSpPr>
        <p:spPr>
          <a:xfrm>
            <a:off x="6727033" y="1978428"/>
            <a:ext cx="0" cy="33112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直線單箭頭接點 113"/>
          <p:cNvCxnSpPr/>
          <p:nvPr/>
        </p:nvCxnSpPr>
        <p:spPr>
          <a:xfrm>
            <a:off x="7329059" y="3839952"/>
            <a:ext cx="47512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9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623" y="709566"/>
            <a:ext cx="7791583" cy="47799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57858" y="159996"/>
            <a:ext cx="9466819" cy="3462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6456"/>
            <a:endParaRPr kumimoji="1" lang="zh-TW" altLang="en-US" sz="1859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7858" y="5729767"/>
            <a:ext cx="7850533" cy="10388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6456"/>
            <a:endParaRPr kumimoji="1" lang="zh-TW" altLang="en-US" sz="1859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5113013" y="5851325"/>
            <a:ext cx="184731" cy="378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46456"/>
            <a:endParaRPr kumimoji="1" lang="zh-TW" altLang="en-US" sz="1859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1552028" y="6167120"/>
            <a:ext cx="184731" cy="378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46456"/>
            <a:endParaRPr kumimoji="1" lang="zh-TW" altLang="en-US" sz="1859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357858" y="5690214"/>
          <a:ext cx="7850532" cy="1018641"/>
        </p:xfrm>
        <a:graphic>
          <a:graphicData uri="http://schemas.openxmlformats.org/drawingml/2006/table">
            <a:tbl>
              <a:tblPr firstCol="1">
                <a:tableStyleId>{F5AB1C69-6EDB-4FF4-983F-18BD219EF322}</a:tableStyleId>
              </a:tblPr>
              <a:tblGrid>
                <a:gridCol w="1308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060">
                <a:tc rowSpan="3"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u="none" kern="1200" baseline="0" dirty="0" smtClean="0">
                          <a:solidFill>
                            <a:srgbClr val="00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圖例</a:t>
                      </a:r>
                      <a:endParaRPr lang="zh-TW" altLang="en-US" sz="600" dirty="0">
                        <a:solidFill>
                          <a:srgbClr val="00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室外避難</a:t>
                      </a:r>
                      <a:endParaRPr lang="en-US" altLang="zh-TW" sz="1000" u="non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處所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急救站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AED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危險區域</a:t>
                      </a: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指揮中心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6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物資儲備點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救援器材</a:t>
                      </a:r>
                      <a:endParaRPr lang="en-US" altLang="zh-TW" sz="1000" u="non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放置點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通訊設備</a:t>
                      </a:r>
                      <a:endParaRPr lang="en-US" altLang="zh-TW" sz="1000" u="non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放置點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21">
                <a:tc vMerge="1"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4000" dirty="0">
                        <a:solidFill>
                          <a:srgbClr val="00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3" name="圖片 28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23" y="6063390"/>
            <a:ext cx="268600" cy="26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圖片 28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02" y="6068407"/>
            <a:ext cx="256904" cy="26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圖片 29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46" y="6063389"/>
            <a:ext cx="255571" cy="288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圖片 299" descr="「指56」救護站標誌"/>
          <p:cNvPicPr/>
          <p:nvPr/>
        </p:nvPicPr>
        <p:blipFill>
          <a:blip r:embed="rId7" cstate="print"/>
          <a:srcRect l="14538" t="18182" r="28263" b="17046"/>
          <a:stretch>
            <a:fillRect/>
          </a:stretch>
        </p:blipFill>
        <p:spPr bwMode="auto">
          <a:xfrm>
            <a:off x="4802402" y="5722569"/>
            <a:ext cx="251059" cy="27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圖片 305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45" y="5724082"/>
            <a:ext cx="261177" cy="2611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1361929" y="159996"/>
          <a:ext cx="9465073" cy="34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293">
                <a:tc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6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基隆市仁愛國小─</a:t>
                      </a:r>
                      <a:r>
                        <a:rPr kumimoji="1" lang="en-US" altLang="zh-TW" sz="6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【</a:t>
                      </a:r>
                      <a:r>
                        <a:rPr kumimoji="1" lang="zh-TW" altLang="en-US" sz="6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直一棟</a:t>
                      </a:r>
                      <a:r>
                        <a:rPr kumimoji="1" lang="en-US" altLang="zh-TW" sz="6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】</a:t>
                      </a:r>
                      <a:r>
                        <a:rPr kumimoji="1" lang="zh-TW" altLang="en-US" sz="6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校園防災地圖（地震災害）</a:t>
                      </a:r>
                      <a:endParaRPr kumimoji="1" lang="zh-TW" altLang="en-US" sz="600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Adobe 繁黑體 Std B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經度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東經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121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44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46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秒</a:t>
                      </a:r>
                      <a:endParaRPr lang="en-US" altLang="zh-TW" sz="9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緯度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北緯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37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秒</a:t>
                      </a:r>
                      <a:endParaRPr lang="zh-TW" altLang="en-US" sz="9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107.3</a:t>
                      </a: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學務處製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24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0" r="17219" b="5859"/>
          <a:stretch/>
        </p:blipFill>
        <p:spPr bwMode="auto">
          <a:xfrm rot="5400000">
            <a:off x="8699202" y="522395"/>
            <a:ext cx="475124" cy="50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0" name="圖片 89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6051" y="5729932"/>
            <a:ext cx="276380" cy="257160"/>
          </a:xfrm>
          <a:prstGeom prst="rect">
            <a:avLst/>
          </a:prstGeom>
        </p:spPr>
      </p:pic>
      <p:pic>
        <p:nvPicPr>
          <p:cNvPr id="901" name="圖片 90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5884" y="2046966"/>
            <a:ext cx="167597" cy="170949"/>
          </a:xfrm>
          <a:prstGeom prst="rect">
            <a:avLst/>
          </a:prstGeom>
        </p:spPr>
      </p:pic>
      <p:pic>
        <p:nvPicPr>
          <p:cNvPr id="906" name="圖片 90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2927" y="794091"/>
            <a:ext cx="431006" cy="394263"/>
          </a:xfrm>
          <a:prstGeom prst="rect">
            <a:avLst/>
          </a:prstGeom>
          <a:noFill/>
        </p:spPr>
      </p:pic>
      <p:pic>
        <p:nvPicPr>
          <p:cNvPr id="911" name="圖片 910" descr="「指56」救護站標誌"/>
          <p:cNvPicPr/>
          <p:nvPr/>
        </p:nvPicPr>
        <p:blipFill>
          <a:blip r:embed="rId7" cstate="print"/>
          <a:srcRect l="14538" t="18182" r="28263" b="17046"/>
          <a:stretch>
            <a:fillRect/>
          </a:stretch>
        </p:blipFill>
        <p:spPr bwMode="auto">
          <a:xfrm>
            <a:off x="5281782" y="2099509"/>
            <a:ext cx="251059" cy="27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396"/>
          <p:cNvSpPr>
            <a:spLocks noChangeArrowheads="1"/>
          </p:cNvSpPr>
          <p:nvPr/>
        </p:nvSpPr>
        <p:spPr bwMode="auto">
          <a:xfrm>
            <a:off x="4324371" y="1434992"/>
            <a:ext cx="3589900" cy="619886"/>
          </a:xfrm>
          <a:prstGeom prst="rect">
            <a:avLst/>
          </a:prstGeom>
          <a:solidFill>
            <a:srgbClr val="FFFF00">
              <a:alpha val="34901"/>
            </a:srgb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>
              <a:spcBef>
                <a:spcPct val="0"/>
              </a:spcBef>
              <a:buNone/>
            </a:pPr>
            <a:endParaRPr lang="zh-TW" altLang="en-US" sz="769">
              <a:solidFill>
                <a:prstClr val="black"/>
              </a:solidFill>
            </a:endParaRPr>
          </a:p>
        </p:txBody>
      </p:sp>
      <p:cxnSp>
        <p:nvCxnSpPr>
          <p:cNvPr id="933" name="直線單箭頭接點 932"/>
          <p:cNvCxnSpPr/>
          <p:nvPr/>
        </p:nvCxnSpPr>
        <p:spPr>
          <a:xfrm>
            <a:off x="4380697" y="1963514"/>
            <a:ext cx="2349865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94" name="圖片 99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87" y="1596562"/>
            <a:ext cx="176056" cy="18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圖片 994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107" y="4411726"/>
            <a:ext cx="197487" cy="196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1" name="直線單箭頭接點 960"/>
          <p:cNvCxnSpPr/>
          <p:nvPr/>
        </p:nvCxnSpPr>
        <p:spPr>
          <a:xfrm>
            <a:off x="7120814" y="4346144"/>
            <a:ext cx="222673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3" name="直線單箭頭接點 952"/>
          <p:cNvCxnSpPr/>
          <p:nvPr/>
        </p:nvCxnSpPr>
        <p:spPr>
          <a:xfrm>
            <a:off x="8004210" y="1604534"/>
            <a:ext cx="0" cy="581794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/>
          <p:nvPr/>
        </p:nvCxnSpPr>
        <p:spPr>
          <a:xfrm>
            <a:off x="4380697" y="1770320"/>
            <a:ext cx="2740117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/>
          <p:cNvCxnSpPr/>
          <p:nvPr/>
        </p:nvCxnSpPr>
        <p:spPr>
          <a:xfrm>
            <a:off x="4380697" y="1554876"/>
            <a:ext cx="3663667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/>
          <p:nvPr/>
        </p:nvCxnSpPr>
        <p:spPr>
          <a:xfrm>
            <a:off x="8004210" y="2176154"/>
            <a:ext cx="694" cy="13339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/>
          <p:cNvCxnSpPr/>
          <p:nvPr/>
        </p:nvCxnSpPr>
        <p:spPr>
          <a:xfrm>
            <a:off x="7120814" y="1779967"/>
            <a:ext cx="0" cy="2570696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直線單箭頭接點 130"/>
          <p:cNvCxnSpPr/>
          <p:nvPr/>
        </p:nvCxnSpPr>
        <p:spPr>
          <a:xfrm flipV="1">
            <a:off x="7329059" y="3826848"/>
            <a:ext cx="0" cy="523815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1" name="圖片 15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442" y="1416694"/>
            <a:ext cx="194687" cy="21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圖片 9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0761" y="5729767"/>
            <a:ext cx="261602" cy="266834"/>
          </a:xfrm>
          <a:prstGeom prst="rect">
            <a:avLst/>
          </a:prstGeom>
        </p:spPr>
      </p:pic>
      <p:pic>
        <p:nvPicPr>
          <p:cNvPr id="101" name="圖片 100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0427" y="5711702"/>
            <a:ext cx="339771" cy="310806"/>
          </a:xfrm>
          <a:prstGeom prst="rect">
            <a:avLst/>
          </a:prstGeom>
          <a:noFill/>
        </p:spPr>
      </p:pic>
      <p:cxnSp>
        <p:nvCxnSpPr>
          <p:cNvPr id="116" name="直線單箭頭接點 115"/>
          <p:cNvCxnSpPr/>
          <p:nvPr/>
        </p:nvCxnSpPr>
        <p:spPr>
          <a:xfrm>
            <a:off x="8001174" y="2309549"/>
            <a:ext cx="297561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圖片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92412" y="812388"/>
            <a:ext cx="480798" cy="466822"/>
          </a:xfrm>
          <a:prstGeom prst="rect">
            <a:avLst/>
          </a:prstGeom>
        </p:spPr>
      </p:pic>
      <p:graphicFrame>
        <p:nvGraphicFramePr>
          <p:cNvPr id="113" name="表格 112"/>
          <p:cNvGraphicFramePr>
            <a:graphicFrameLocks noGrp="1"/>
          </p:cNvGraphicFramePr>
          <p:nvPr>
            <p:extLst/>
          </p:nvPr>
        </p:nvGraphicFramePr>
        <p:xfrm>
          <a:off x="9218503" y="549642"/>
          <a:ext cx="1608499" cy="644466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9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防救災資訊</a:t>
                      </a:r>
                      <a:endParaRPr lang="zh-TW" altLang="en-US" sz="13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災害通報單位</a:t>
                      </a:r>
                      <a:endParaRPr lang="zh-TW" altLang="en-US" sz="13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kern="1200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教育部校安中心</a:t>
                      </a:r>
                      <a:endParaRPr lang="en-US" altLang="zh-TW" sz="1000" b="1" kern="1200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02-33437855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02-33437856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基隆市災害應變中心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02-24288913</a:t>
                      </a:r>
                      <a:endParaRPr lang="en-US" altLang="zh-TW" sz="10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基隆市政府教育處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02-24301505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3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警消醫療單位</a:t>
                      </a:r>
                      <a:endParaRPr lang="zh-TW" altLang="en-US" sz="1300" b="1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31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警察局第一分局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02-24222741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kern="1200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延平街派出所</a:t>
                      </a:r>
                      <a:endParaRPr lang="en-US" altLang="zh-TW" sz="1000" b="1" kern="1200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02-24246950</a:t>
                      </a:r>
                    </a:p>
                    <a:p>
                      <a:pPr algn="ctr"/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消防局仁愛分隊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02-24316900</a:t>
                      </a:r>
                    </a:p>
                    <a:p>
                      <a:pPr algn="ctr"/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衛福部基隆醫院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02-24292525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kern="1200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基隆長庚紀念醫院</a:t>
                      </a:r>
                      <a:endParaRPr lang="en-US" altLang="zh-TW" sz="1000" b="1" kern="1200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02-24313131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3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學校災害潛勢資訊</a:t>
                      </a:r>
                      <a:endParaRPr lang="zh-TW" altLang="en-US" sz="1300" b="1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1759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地震潛勢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高</a:t>
                      </a:r>
                      <a:endParaRPr lang="en-US" altLang="zh-TW" sz="12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淹水潛勢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高</a:t>
                      </a:r>
                      <a:endParaRPr lang="en-US" altLang="zh-TW" sz="12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en-US" altLang="zh-TW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依防減災及氣候變遷</a:t>
                      </a:r>
                      <a:endParaRPr lang="en-US" altLang="zh-TW" sz="9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zh-TW" altLang="en-US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調適教育資訊網</a:t>
                      </a:r>
                      <a:endParaRPr lang="en-US" altLang="zh-TW" sz="9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en-US" altLang="zh-TW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106</a:t>
                      </a:r>
                      <a:r>
                        <a:rPr lang="zh-TW" altLang="en-US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年度判勢結果</a:t>
                      </a:r>
                      <a:r>
                        <a:rPr lang="en-US" altLang="zh-TW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3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標示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481">
                <a:tc>
                  <a:txBody>
                    <a:bodyPr/>
                    <a:lstStyle/>
                    <a:p>
                      <a:pPr algn="ctr"/>
                      <a:endParaRPr lang="en-US" altLang="zh-TW" sz="9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9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建築內路線</a:t>
                      </a:r>
                      <a:endParaRPr lang="en-US" altLang="zh-TW" sz="9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spcAft>
                          <a:spcPts val="2400"/>
                        </a:spcAft>
                      </a:pPr>
                      <a:endParaRPr lang="en-US" altLang="zh-TW" sz="9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9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建築外路線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20" name="直線箭頭接點 53"/>
          <p:cNvCxnSpPr/>
          <p:nvPr/>
        </p:nvCxnSpPr>
        <p:spPr>
          <a:xfrm>
            <a:off x="9732354" y="6138901"/>
            <a:ext cx="568420" cy="0"/>
          </a:xfrm>
          <a:prstGeom prst="straightConnector1">
            <a:avLst/>
          </a:prstGeom>
          <a:ln w="76200" cmpd="sng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直線單箭頭接點 121"/>
          <p:cNvCxnSpPr/>
          <p:nvPr/>
        </p:nvCxnSpPr>
        <p:spPr>
          <a:xfrm>
            <a:off x="9732354" y="6510129"/>
            <a:ext cx="56842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flipH="1">
            <a:off x="7274311" y="1963514"/>
            <a:ext cx="529873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7274310" y="1963514"/>
            <a:ext cx="0" cy="1475412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 flipH="1">
            <a:off x="7120814" y="1771659"/>
            <a:ext cx="683369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396"/>
          <p:cNvSpPr>
            <a:spLocks noChangeArrowheads="1"/>
          </p:cNvSpPr>
          <p:nvPr/>
        </p:nvSpPr>
        <p:spPr bwMode="auto">
          <a:xfrm>
            <a:off x="7317598" y="1274133"/>
            <a:ext cx="209804" cy="150060"/>
          </a:xfrm>
          <a:prstGeom prst="rect">
            <a:avLst/>
          </a:prstGeom>
          <a:solidFill>
            <a:srgbClr val="FFFF00">
              <a:alpha val="34901"/>
            </a:srgb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>
              <a:spcBef>
                <a:spcPct val="0"/>
              </a:spcBef>
              <a:buNone/>
            </a:pPr>
            <a:endParaRPr lang="zh-TW" altLang="en-US" sz="769">
              <a:solidFill>
                <a:prstClr val="black"/>
              </a:solidFill>
            </a:endParaRPr>
          </a:p>
        </p:txBody>
      </p:sp>
      <p:pic>
        <p:nvPicPr>
          <p:cNvPr id="64" name="圖片 6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7882" y="4350361"/>
            <a:ext cx="1759398" cy="630957"/>
          </a:xfrm>
          <a:prstGeom prst="rect">
            <a:avLst/>
          </a:prstGeom>
        </p:spPr>
      </p:pic>
      <p:sp>
        <p:nvSpPr>
          <p:cNvPr id="79" name="文字方塊 9"/>
          <p:cNvSpPr txBox="1">
            <a:spLocks noChangeArrowheads="1"/>
          </p:cNvSpPr>
          <p:nvPr/>
        </p:nvSpPr>
        <p:spPr bwMode="auto">
          <a:xfrm>
            <a:off x="2349677" y="2119265"/>
            <a:ext cx="2882375" cy="1868012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/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直一棟疏散路線：</a:t>
            </a:r>
            <a:endParaRPr lang="en-US" altLang="zh-TW" sz="1282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1055" indent="-401055" defTabSz="946456"/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樓：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接近前棟者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經前棟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樓，由川堂前樓梯，疏散至前庭；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接近中棟者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經前棟的後方走廊，疏散至中庭。</a:t>
            </a:r>
            <a:endParaRPr lang="en-US" altLang="zh-TW" sz="1282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99528" indent="-399528" defTabSz="946456"/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樓：經前棟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樓，由前棟樓梯下樓，由川堂前樓梯，疏散至前庭。</a:t>
            </a:r>
          </a:p>
          <a:p>
            <a:pPr marL="401055" indent="-401055" defTabSz="946456"/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樓：由活動中心樓梯下樓，經無障礙坡道，疏散至前庭。</a:t>
            </a:r>
            <a:endParaRPr lang="en-US" altLang="zh-TW" sz="1282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7" name="圖片 76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40" y="2871823"/>
            <a:ext cx="277142" cy="27694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文字方塊 77"/>
          <p:cNvSpPr txBox="1"/>
          <p:nvPr/>
        </p:nvSpPr>
        <p:spPr>
          <a:xfrm>
            <a:off x="7670827" y="2376098"/>
            <a:ext cx="750301" cy="36869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特教及彩虹班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7670827" y="2726321"/>
            <a:ext cx="750301" cy="2305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五年級</a:t>
            </a:r>
          </a:p>
        </p:txBody>
      </p:sp>
      <p:sp>
        <p:nvSpPr>
          <p:cNvPr id="82" name="文字方塊 81"/>
          <p:cNvSpPr txBox="1"/>
          <p:nvPr/>
        </p:nvSpPr>
        <p:spPr>
          <a:xfrm>
            <a:off x="7666813" y="3076543"/>
            <a:ext cx="750301" cy="2305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舞蹈班</a:t>
            </a:r>
          </a:p>
        </p:txBody>
      </p:sp>
      <p:sp>
        <p:nvSpPr>
          <p:cNvPr id="83" name="文字方塊 82"/>
          <p:cNvSpPr txBox="1"/>
          <p:nvPr/>
        </p:nvSpPr>
        <p:spPr>
          <a:xfrm>
            <a:off x="7675372" y="3797699"/>
            <a:ext cx="750301" cy="230512"/>
          </a:xfrm>
          <a:prstGeom prst="rect">
            <a:avLst/>
          </a:prstGeom>
          <a:gradFill flip="none" rotWithShape="1">
            <a:gsLst>
              <a:gs pos="5000">
                <a:schemeClr val="accent3">
                  <a:tint val="100000"/>
                  <a:shade val="100000"/>
                  <a:satMod val="130000"/>
                  <a:lumMod val="96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六年級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7531508" y="4030227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四年級</a:t>
            </a:r>
          </a:p>
        </p:txBody>
      </p:sp>
      <p:pic>
        <p:nvPicPr>
          <p:cNvPr id="85" name="圖片 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8935" y="3521283"/>
            <a:ext cx="262756" cy="244483"/>
          </a:xfrm>
          <a:prstGeom prst="rect">
            <a:avLst/>
          </a:prstGeom>
        </p:spPr>
      </p:pic>
      <p:sp>
        <p:nvSpPr>
          <p:cNvPr id="86" name="文字方塊 85"/>
          <p:cNvSpPr txBox="1"/>
          <p:nvPr/>
        </p:nvSpPr>
        <p:spPr>
          <a:xfrm>
            <a:off x="6502551" y="3187945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二年級</a:t>
            </a:r>
          </a:p>
        </p:txBody>
      </p:sp>
      <p:sp>
        <p:nvSpPr>
          <p:cNvPr id="87" name="文字方塊 86"/>
          <p:cNvSpPr txBox="1"/>
          <p:nvPr/>
        </p:nvSpPr>
        <p:spPr>
          <a:xfrm>
            <a:off x="6501618" y="2082140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一年級</a:t>
            </a:r>
          </a:p>
        </p:txBody>
      </p:sp>
      <p:pic>
        <p:nvPicPr>
          <p:cNvPr id="88" name="圖片 87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70" y="3977421"/>
            <a:ext cx="277142" cy="27694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文字方塊 88"/>
          <p:cNvSpPr txBox="1"/>
          <p:nvPr/>
        </p:nvSpPr>
        <p:spPr>
          <a:xfrm>
            <a:off x="7670827" y="3426656"/>
            <a:ext cx="750301" cy="2305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三年級</a:t>
            </a:r>
          </a:p>
        </p:txBody>
      </p:sp>
      <p:pic>
        <p:nvPicPr>
          <p:cNvPr id="90" name="圖片 89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38" y="3192941"/>
            <a:ext cx="277142" cy="27694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文字方塊 90"/>
          <p:cNvSpPr txBox="1"/>
          <p:nvPr/>
        </p:nvSpPr>
        <p:spPr>
          <a:xfrm>
            <a:off x="6502551" y="4293750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幼兒園</a:t>
            </a:r>
          </a:p>
        </p:txBody>
      </p:sp>
      <p:cxnSp>
        <p:nvCxnSpPr>
          <p:cNvPr id="60" name="直線單箭頭接點 59"/>
          <p:cNvCxnSpPr/>
          <p:nvPr/>
        </p:nvCxnSpPr>
        <p:spPr>
          <a:xfrm>
            <a:off x="7329059" y="3439813"/>
            <a:ext cx="48396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直線單箭頭接點 113"/>
          <p:cNvCxnSpPr/>
          <p:nvPr/>
        </p:nvCxnSpPr>
        <p:spPr>
          <a:xfrm>
            <a:off x="7329059" y="3839952"/>
            <a:ext cx="47512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/>
          <p:nvPr/>
        </p:nvCxnSpPr>
        <p:spPr>
          <a:xfrm>
            <a:off x="6727033" y="1978428"/>
            <a:ext cx="0" cy="33112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4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623" y="709566"/>
            <a:ext cx="7791583" cy="47799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57858" y="159996"/>
            <a:ext cx="9466819" cy="3462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6456"/>
            <a:endParaRPr kumimoji="1" lang="zh-TW" altLang="en-US" sz="1859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7858" y="5729767"/>
            <a:ext cx="7850533" cy="10388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6456"/>
            <a:endParaRPr kumimoji="1" lang="zh-TW" altLang="en-US" sz="1859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5113013" y="5851325"/>
            <a:ext cx="184731" cy="378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46456"/>
            <a:endParaRPr kumimoji="1" lang="zh-TW" altLang="en-US" sz="1859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Rectangle 396"/>
          <p:cNvSpPr>
            <a:spLocks noChangeArrowheads="1"/>
          </p:cNvSpPr>
          <p:nvPr/>
        </p:nvSpPr>
        <p:spPr bwMode="auto">
          <a:xfrm>
            <a:off x="2280083" y="1432135"/>
            <a:ext cx="2029843" cy="619886"/>
          </a:xfrm>
          <a:prstGeom prst="rect">
            <a:avLst/>
          </a:prstGeom>
          <a:solidFill>
            <a:srgbClr val="FFFF00">
              <a:alpha val="34901"/>
            </a:srgb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>
              <a:spcBef>
                <a:spcPct val="0"/>
              </a:spcBef>
              <a:buNone/>
            </a:pPr>
            <a:endParaRPr lang="zh-TW" altLang="en-US" sz="769">
              <a:solidFill>
                <a:prstClr val="black"/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1552028" y="6167120"/>
            <a:ext cx="184731" cy="378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46456"/>
            <a:endParaRPr kumimoji="1" lang="zh-TW" altLang="en-US" sz="1859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357858" y="5690214"/>
          <a:ext cx="7850532" cy="1018641"/>
        </p:xfrm>
        <a:graphic>
          <a:graphicData uri="http://schemas.openxmlformats.org/drawingml/2006/table">
            <a:tbl>
              <a:tblPr firstCol="1">
                <a:tableStyleId>{F5AB1C69-6EDB-4FF4-983F-18BD219EF322}</a:tableStyleId>
              </a:tblPr>
              <a:tblGrid>
                <a:gridCol w="1308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060">
                <a:tc rowSpan="3"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u="none" kern="1200" baseline="0" dirty="0" smtClean="0">
                          <a:solidFill>
                            <a:srgbClr val="00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圖例</a:t>
                      </a:r>
                      <a:endParaRPr lang="zh-TW" altLang="en-US" sz="600" dirty="0">
                        <a:solidFill>
                          <a:srgbClr val="00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室外避難</a:t>
                      </a:r>
                      <a:endParaRPr lang="en-US" altLang="zh-TW" sz="1000" u="non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處所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急救站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AED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危險區域</a:t>
                      </a: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指揮中心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6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物資儲備點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救援器材</a:t>
                      </a:r>
                      <a:endParaRPr lang="en-US" altLang="zh-TW" sz="1000" u="non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放置點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通訊設備</a:t>
                      </a:r>
                      <a:endParaRPr lang="en-US" altLang="zh-TW" sz="1000" u="non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放置點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21">
                <a:tc vMerge="1"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4000" dirty="0">
                        <a:solidFill>
                          <a:srgbClr val="00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3" name="圖片 28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23" y="6063390"/>
            <a:ext cx="268600" cy="26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圖片 28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02" y="6068407"/>
            <a:ext cx="256904" cy="26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圖片 29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46" y="6063389"/>
            <a:ext cx="255571" cy="288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圖片 299" descr="「指56」救護站標誌"/>
          <p:cNvPicPr/>
          <p:nvPr/>
        </p:nvPicPr>
        <p:blipFill>
          <a:blip r:embed="rId7" cstate="print"/>
          <a:srcRect l="14538" t="18182" r="28263" b="17046"/>
          <a:stretch>
            <a:fillRect/>
          </a:stretch>
        </p:blipFill>
        <p:spPr bwMode="auto">
          <a:xfrm>
            <a:off x="4802402" y="5722569"/>
            <a:ext cx="251059" cy="27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圖片 305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45" y="5724082"/>
            <a:ext cx="261177" cy="2611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1361929" y="159996"/>
          <a:ext cx="9465073" cy="34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293">
                <a:tc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6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基隆市仁愛國小─</a:t>
                      </a:r>
                      <a:r>
                        <a:rPr kumimoji="1" lang="en-US" altLang="zh-TW" sz="6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【</a:t>
                      </a:r>
                      <a:r>
                        <a:rPr kumimoji="1" lang="zh-TW" altLang="en-US" sz="6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直二棟</a:t>
                      </a:r>
                      <a:r>
                        <a:rPr kumimoji="1" lang="en-US" altLang="zh-TW" sz="6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】</a:t>
                      </a:r>
                      <a:r>
                        <a:rPr kumimoji="1" lang="zh-TW" altLang="en-US" sz="6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校園防災地圖（地震災害）</a:t>
                      </a:r>
                      <a:endParaRPr kumimoji="1" lang="zh-TW" altLang="en-US" sz="600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Adobe 繁黑體 Std B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經度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東經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121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44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46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秒</a:t>
                      </a:r>
                      <a:endParaRPr lang="en-US" altLang="zh-TW" sz="9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緯度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北緯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37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秒</a:t>
                      </a:r>
                      <a:endParaRPr lang="zh-TW" altLang="en-US" sz="9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107.3</a:t>
                      </a: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學務處製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24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0" r="17219" b="5859"/>
          <a:stretch/>
        </p:blipFill>
        <p:spPr bwMode="auto">
          <a:xfrm rot="5400000">
            <a:off x="8699202" y="522395"/>
            <a:ext cx="475124" cy="50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0" name="圖片 89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6051" y="5729932"/>
            <a:ext cx="276380" cy="257160"/>
          </a:xfrm>
          <a:prstGeom prst="rect">
            <a:avLst/>
          </a:prstGeom>
        </p:spPr>
      </p:pic>
      <p:pic>
        <p:nvPicPr>
          <p:cNvPr id="901" name="圖片 90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5884" y="2046966"/>
            <a:ext cx="167597" cy="170949"/>
          </a:xfrm>
          <a:prstGeom prst="rect">
            <a:avLst/>
          </a:prstGeom>
        </p:spPr>
      </p:pic>
      <p:pic>
        <p:nvPicPr>
          <p:cNvPr id="906" name="圖片 90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2927" y="794091"/>
            <a:ext cx="431006" cy="394263"/>
          </a:xfrm>
          <a:prstGeom prst="rect">
            <a:avLst/>
          </a:prstGeom>
          <a:noFill/>
        </p:spPr>
      </p:pic>
      <p:pic>
        <p:nvPicPr>
          <p:cNvPr id="911" name="圖片 910" descr="「指56」救護站標誌"/>
          <p:cNvPicPr/>
          <p:nvPr/>
        </p:nvPicPr>
        <p:blipFill>
          <a:blip r:embed="rId7" cstate="print"/>
          <a:srcRect l="14538" t="18182" r="28263" b="17046"/>
          <a:stretch>
            <a:fillRect/>
          </a:stretch>
        </p:blipFill>
        <p:spPr bwMode="auto">
          <a:xfrm>
            <a:off x="5281782" y="2099509"/>
            <a:ext cx="251059" cy="27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33" name="直線單箭頭接點 932"/>
          <p:cNvCxnSpPr/>
          <p:nvPr/>
        </p:nvCxnSpPr>
        <p:spPr>
          <a:xfrm>
            <a:off x="2328337" y="1963514"/>
            <a:ext cx="4402226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94" name="圖片 99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87" y="1596562"/>
            <a:ext cx="176056" cy="18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圖片 994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107" y="4411726"/>
            <a:ext cx="197487" cy="196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1" name="直線單箭頭接點 960"/>
          <p:cNvCxnSpPr/>
          <p:nvPr/>
        </p:nvCxnSpPr>
        <p:spPr>
          <a:xfrm>
            <a:off x="7120814" y="4346144"/>
            <a:ext cx="222673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3" name="直線單箭頭接點 952"/>
          <p:cNvCxnSpPr/>
          <p:nvPr/>
        </p:nvCxnSpPr>
        <p:spPr>
          <a:xfrm>
            <a:off x="8004210" y="1604534"/>
            <a:ext cx="0" cy="581794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/>
          <p:nvPr/>
        </p:nvCxnSpPr>
        <p:spPr>
          <a:xfrm>
            <a:off x="2328336" y="1770320"/>
            <a:ext cx="4792478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/>
          <p:cNvCxnSpPr/>
          <p:nvPr/>
        </p:nvCxnSpPr>
        <p:spPr>
          <a:xfrm>
            <a:off x="2328336" y="1554876"/>
            <a:ext cx="5716028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/>
          <p:nvPr/>
        </p:nvCxnSpPr>
        <p:spPr>
          <a:xfrm>
            <a:off x="8004210" y="2176154"/>
            <a:ext cx="694" cy="13339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/>
          <p:cNvCxnSpPr/>
          <p:nvPr/>
        </p:nvCxnSpPr>
        <p:spPr>
          <a:xfrm>
            <a:off x="7120814" y="1779967"/>
            <a:ext cx="0" cy="2570696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直線單箭頭接點 130"/>
          <p:cNvCxnSpPr/>
          <p:nvPr/>
        </p:nvCxnSpPr>
        <p:spPr>
          <a:xfrm flipV="1">
            <a:off x="7329059" y="3826848"/>
            <a:ext cx="0" cy="523815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1" name="圖片 15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442" y="1416694"/>
            <a:ext cx="194687" cy="21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圖片 9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0761" y="5729767"/>
            <a:ext cx="261602" cy="266834"/>
          </a:xfrm>
          <a:prstGeom prst="rect">
            <a:avLst/>
          </a:prstGeom>
        </p:spPr>
      </p:pic>
      <p:pic>
        <p:nvPicPr>
          <p:cNvPr id="101" name="圖片 100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0427" y="5711702"/>
            <a:ext cx="339771" cy="310806"/>
          </a:xfrm>
          <a:prstGeom prst="rect">
            <a:avLst/>
          </a:prstGeom>
          <a:noFill/>
        </p:spPr>
      </p:pic>
      <p:cxnSp>
        <p:nvCxnSpPr>
          <p:cNvPr id="116" name="直線單箭頭接點 115"/>
          <p:cNvCxnSpPr/>
          <p:nvPr/>
        </p:nvCxnSpPr>
        <p:spPr>
          <a:xfrm>
            <a:off x="8001174" y="2309549"/>
            <a:ext cx="297561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圖片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92412" y="812388"/>
            <a:ext cx="480798" cy="466822"/>
          </a:xfrm>
          <a:prstGeom prst="rect">
            <a:avLst/>
          </a:prstGeom>
        </p:spPr>
      </p:pic>
      <p:graphicFrame>
        <p:nvGraphicFramePr>
          <p:cNvPr id="113" name="表格 112"/>
          <p:cNvGraphicFramePr>
            <a:graphicFrameLocks noGrp="1"/>
          </p:cNvGraphicFramePr>
          <p:nvPr>
            <p:extLst/>
          </p:nvPr>
        </p:nvGraphicFramePr>
        <p:xfrm>
          <a:off x="9218503" y="549642"/>
          <a:ext cx="1608499" cy="644466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9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防救災資訊</a:t>
                      </a:r>
                      <a:endParaRPr lang="zh-TW" altLang="en-US" sz="13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災害通報單位</a:t>
                      </a:r>
                      <a:endParaRPr lang="zh-TW" altLang="en-US" sz="13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kern="1200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教育部校安中心</a:t>
                      </a:r>
                      <a:endParaRPr lang="en-US" altLang="zh-TW" sz="1000" b="1" kern="1200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02-33437855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02-33437856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基隆市災害應變中心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02-24288913</a:t>
                      </a:r>
                      <a:endParaRPr lang="en-US" altLang="zh-TW" sz="10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基隆市政府教育處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02-24301505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3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警消醫療單位</a:t>
                      </a:r>
                      <a:endParaRPr lang="zh-TW" altLang="en-US" sz="1300" b="1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31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警察局第一分局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02-24222741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kern="1200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延平街派出所</a:t>
                      </a:r>
                      <a:endParaRPr lang="en-US" altLang="zh-TW" sz="1000" b="1" kern="1200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02-24246950</a:t>
                      </a:r>
                    </a:p>
                    <a:p>
                      <a:pPr algn="ctr"/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消防局仁愛分隊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02-24316900</a:t>
                      </a:r>
                    </a:p>
                    <a:p>
                      <a:pPr algn="ctr"/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衛福部基隆醫院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02-24292525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kern="1200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基隆長庚紀念醫院</a:t>
                      </a:r>
                      <a:endParaRPr lang="en-US" altLang="zh-TW" sz="1000" b="1" kern="1200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02-24313131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3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學校災害潛勢資訊</a:t>
                      </a:r>
                      <a:endParaRPr lang="zh-TW" altLang="en-US" sz="1300" b="1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1759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地震潛勢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高</a:t>
                      </a:r>
                      <a:endParaRPr lang="en-US" altLang="zh-TW" sz="12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淹水潛勢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高</a:t>
                      </a:r>
                      <a:endParaRPr lang="en-US" altLang="zh-TW" sz="12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en-US" altLang="zh-TW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依防減災及氣候變遷</a:t>
                      </a:r>
                      <a:endParaRPr lang="en-US" altLang="zh-TW" sz="9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zh-TW" altLang="en-US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調適教育資訊網</a:t>
                      </a:r>
                      <a:endParaRPr lang="en-US" altLang="zh-TW" sz="9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en-US" altLang="zh-TW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106</a:t>
                      </a:r>
                      <a:r>
                        <a:rPr lang="zh-TW" altLang="en-US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年度判勢結果</a:t>
                      </a:r>
                      <a:r>
                        <a:rPr lang="en-US" altLang="zh-TW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3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標示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481">
                <a:tc>
                  <a:txBody>
                    <a:bodyPr/>
                    <a:lstStyle/>
                    <a:p>
                      <a:pPr algn="ctr"/>
                      <a:endParaRPr lang="en-US" altLang="zh-TW" sz="9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9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建築內路線</a:t>
                      </a:r>
                      <a:endParaRPr lang="en-US" altLang="zh-TW" sz="9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spcAft>
                          <a:spcPts val="2400"/>
                        </a:spcAft>
                      </a:pPr>
                      <a:endParaRPr lang="en-US" altLang="zh-TW" sz="9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9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建築外路線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20" name="直線箭頭接點 53"/>
          <p:cNvCxnSpPr/>
          <p:nvPr/>
        </p:nvCxnSpPr>
        <p:spPr>
          <a:xfrm>
            <a:off x="9732354" y="6138901"/>
            <a:ext cx="568420" cy="0"/>
          </a:xfrm>
          <a:prstGeom prst="straightConnector1">
            <a:avLst/>
          </a:prstGeom>
          <a:ln w="76200" cmpd="sng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直線單箭頭接點 121"/>
          <p:cNvCxnSpPr/>
          <p:nvPr/>
        </p:nvCxnSpPr>
        <p:spPr>
          <a:xfrm>
            <a:off x="9732354" y="6510129"/>
            <a:ext cx="56842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文字方塊 9"/>
          <p:cNvSpPr txBox="1">
            <a:spLocks noChangeArrowheads="1"/>
          </p:cNvSpPr>
          <p:nvPr/>
        </p:nvSpPr>
        <p:spPr bwMode="auto">
          <a:xfrm>
            <a:off x="2349677" y="2119265"/>
            <a:ext cx="2882375" cy="2065309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/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直二棟疏散路線：</a:t>
            </a:r>
            <a:endParaRPr lang="en-US" altLang="zh-TW" sz="1282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1055" indent="-401055" defTabSz="946456"/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樓：經直一棟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樓，由文史走廊右轉（轉至前棟的後方走廊），疏散至中庭。</a:t>
            </a:r>
            <a:endParaRPr lang="en-US" altLang="zh-TW" sz="1282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1055" indent="-401055" defTabSz="946456"/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樓：經直一棟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樓、前棟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樓，由前棟樓梯下樓，由川堂前樓梯，疏散至前庭。</a:t>
            </a:r>
            <a:endParaRPr lang="en-US" altLang="zh-TW" sz="1282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1055" indent="-401055" defTabSz="946456"/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樓：經直一棟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樓，由活動中心樓梯下樓，經無障礙坡道，疏散至前庭。</a:t>
            </a:r>
            <a:endParaRPr lang="en-US" altLang="zh-TW" sz="1282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3" name="圖片 7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7882" y="4350361"/>
            <a:ext cx="1759398" cy="630957"/>
          </a:xfrm>
          <a:prstGeom prst="rect">
            <a:avLst/>
          </a:prstGeom>
        </p:spPr>
      </p:pic>
      <p:pic>
        <p:nvPicPr>
          <p:cNvPr id="71" name="圖片 70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40" y="2871823"/>
            <a:ext cx="277142" cy="27694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文字方塊 71"/>
          <p:cNvSpPr txBox="1"/>
          <p:nvPr/>
        </p:nvSpPr>
        <p:spPr>
          <a:xfrm>
            <a:off x="7670827" y="2376098"/>
            <a:ext cx="750301" cy="36869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特教及彩虹班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7670827" y="2726321"/>
            <a:ext cx="750301" cy="2305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五年級</a:t>
            </a:r>
          </a:p>
        </p:txBody>
      </p:sp>
      <p:sp>
        <p:nvSpPr>
          <p:cNvPr id="76" name="文字方塊 75"/>
          <p:cNvSpPr txBox="1"/>
          <p:nvPr/>
        </p:nvSpPr>
        <p:spPr>
          <a:xfrm>
            <a:off x="7666813" y="3076543"/>
            <a:ext cx="750301" cy="2305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舞蹈班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7675372" y="3797699"/>
            <a:ext cx="750301" cy="230512"/>
          </a:xfrm>
          <a:prstGeom prst="rect">
            <a:avLst/>
          </a:prstGeom>
          <a:gradFill flip="none" rotWithShape="1">
            <a:gsLst>
              <a:gs pos="5000">
                <a:schemeClr val="accent3">
                  <a:tint val="100000"/>
                  <a:shade val="100000"/>
                  <a:satMod val="130000"/>
                  <a:lumMod val="96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六年級</a:t>
            </a:r>
          </a:p>
        </p:txBody>
      </p:sp>
      <p:sp>
        <p:nvSpPr>
          <p:cNvPr id="78" name="文字方塊 77"/>
          <p:cNvSpPr txBox="1"/>
          <p:nvPr/>
        </p:nvSpPr>
        <p:spPr>
          <a:xfrm>
            <a:off x="7531508" y="4030227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四年級</a:t>
            </a:r>
          </a:p>
        </p:txBody>
      </p:sp>
      <p:pic>
        <p:nvPicPr>
          <p:cNvPr id="79" name="圖片 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8935" y="3521283"/>
            <a:ext cx="262756" cy="244483"/>
          </a:xfrm>
          <a:prstGeom prst="rect">
            <a:avLst/>
          </a:prstGeom>
        </p:spPr>
      </p:pic>
      <p:sp>
        <p:nvSpPr>
          <p:cNvPr id="80" name="文字方塊 79"/>
          <p:cNvSpPr txBox="1"/>
          <p:nvPr/>
        </p:nvSpPr>
        <p:spPr>
          <a:xfrm>
            <a:off x="6502551" y="3187945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二年級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6501618" y="2082140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一年級</a:t>
            </a:r>
          </a:p>
        </p:txBody>
      </p:sp>
      <p:pic>
        <p:nvPicPr>
          <p:cNvPr id="82" name="圖片 81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70" y="3977421"/>
            <a:ext cx="277142" cy="27694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文字方塊 82"/>
          <p:cNvSpPr txBox="1"/>
          <p:nvPr/>
        </p:nvSpPr>
        <p:spPr>
          <a:xfrm>
            <a:off x="7670827" y="3426656"/>
            <a:ext cx="750301" cy="2305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三年級</a:t>
            </a:r>
          </a:p>
        </p:txBody>
      </p:sp>
      <p:pic>
        <p:nvPicPr>
          <p:cNvPr id="84" name="圖片 83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38" y="3192941"/>
            <a:ext cx="277142" cy="27694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文字方塊 84"/>
          <p:cNvSpPr txBox="1"/>
          <p:nvPr/>
        </p:nvSpPr>
        <p:spPr>
          <a:xfrm>
            <a:off x="6502551" y="4293750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幼兒園</a:t>
            </a:r>
          </a:p>
        </p:txBody>
      </p:sp>
      <p:cxnSp>
        <p:nvCxnSpPr>
          <p:cNvPr id="114" name="直線單箭頭接點 113"/>
          <p:cNvCxnSpPr/>
          <p:nvPr/>
        </p:nvCxnSpPr>
        <p:spPr>
          <a:xfrm>
            <a:off x="7329059" y="3839952"/>
            <a:ext cx="47512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/>
          <p:nvPr/>
        </p:nvCxnSpPr>
        <p:spPr>
          <a:xfrm>
            <a:off x="6727033" y="1978428"/>
            <a:ext cx="0" cy="33112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6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623" y="709566"/>
            <a:ext cx="7791583" cy="47799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57858" y="159996"/>
            <a:ext cx="9466819" cy="3462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6456"/>
            <a:endParaRPr kumimoji="1" lang="zh-TW" altLang="en-US" sz="1859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7858" y="5729767"/>
            <a:ext cx="7850533" cy="10388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6456"/>
            <a:endParaRPr kumimoji="1" lang="zh-TW" altLang="en-US" sz="1859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5113013" y="5851325"/>
            <a:ext cx="184731" cy="378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46456"/>
            <a:endParaRPr kumimoji="1" lang="zh-TW" altLang="en-US" sz="1859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1552028" y="6167120"/>
            <a:ext cx="184731" cy="378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46456"/>
            <a:endParaRPr kumimoji="1" lang="zh-TW" altLang="en-US" sz="1859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357858" y="5690214"/>
          <a:ext cx="7850532" cy="1018641"/>
        </p:xfrm>
        <a:graphic>
          <a:graphicData uri="http://schemas.openxmlformats.org/drawingml/2006/table">
            <a:tbl>
              <a:tblPr firstCol="1">
                <a:tableStyleId>{F5AB1C69-6EDB-4FF4-983F-18BD219EF322}</a:tableStyleId>
              </a:tblPr>
              <a:tblGrid>
                <a:gridCol w="1308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060">
                <a:tc rowSpan="3"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u="none" kern="1200" baseline="0" dirty="0" smtClean="0">
                          <a:solidFill>
                            <a:srgbClr val="00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圖例</a:t>
                      </a:r>
                      <a:endParaRPr lang="zh-TW" altLang="en-US" sz="600" dirty="0">
                        <a:solidFill>
                          <a:srgbClr val="00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室外避難</a:t>
                      </a:r>
                      <a:endParaRPr lang="en-US" altLang="zh-TW" sz="1000" u="non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處所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急救站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AED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危險區域</a:t>
                      </a: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指揮中心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6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物資儲備點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救援器材</a:t>
                      </a:r>
                      <a:endParaRPr lang="en-US" altLang="zh-TW" sz="1000" u="non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放置點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通訊設備</a:t>
                      </a:r>
                      <a:endParaRPr lang="en-US" altLang="zh-TW" sz="1000" u="non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10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放置點</a:t>
                      </a:r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21">
                <a:tc vMerge="1"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4000" dirty="0">
                        <a:solidFill>
                          <a:srgbClr val="00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3" name="圖片 28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23" y="6063390"/>
            <a:ext cx="268600" cy="26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圖片 28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02" y="6068407"/>
            <a:ext cx="256904" cy="26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圖片 29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46" y="6063389"/>
            <a:ext cx="255571" cy="288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圖片 299" descr="「指56」救護站標誌"/>
          <p:cNvPicPr/>
          <p:nvPr/>
        </p:nvPicPr>
        <p:blipFill>
          <a:blip r:embed="rId7" cstate="print"/>
          <a:srcRect l="14538" t="18182" r="28263" b="17046"/>
          <a:stretch>
            <a:fillRect/>
          </a:stretch>
        </p:blipFill>
        <p:spPr bwMode="auto">
          <a:xfrm>
            <a:off x="4802402" y="5722569"/>
            <a:ext cx="251059" cy="27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圖片 305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45" y="5724082"/>
            <a:ext cx="261177" cy="2611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1361929" y="159996"/>
          <a:ext cx="9465073" cy="34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293">
                <a:tc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6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基隆市仁愛國小─</a:t>
                      </a:r>
                      <a:r>
                        <a:rPr kumimoji="1" lang="en-US" altLang="zh-TW" sz="6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【</a:t>
                      </a:r>
                      <a:r>
                        <a:rPr kumimoji="1" lang="zh-TW" altLang="en-US" sz="6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特教大樓</a:t>
                      </a:r>
                      <a:r>
                        <a:rPr kumimoji="1" lang="en-US" altLang="zh-TW" sz="6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】</a:t>
                      </a:r>
                      <a:r>
                        <a:rPr kumimoji="1" lang="zh-TW" altLang="en-US" sz="6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Adobe 繁黑體 Std B"/>
                        </a:rPr>
                        <a:t>校園防災地圖（地震災害）</a:t>
                      </a:r>
                      <a:endParaRPr kumimoji="1" lang="zh-TW" altLang="en-US" sz="600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Adobe 繁黑體 Std B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經度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東經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121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44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46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秒</a:t>
                      </a:r>
                      <a:endParaRPr lang="en-US" altLang="zh-TW" sz="9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緯度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北緯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度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37</a:t>
                      </a:r>
                      <a:r>
                        <a:rPr lang="zh-TW" altLang="en-US" sz="9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秒</a:t>
                      </a:r>
                      <a:endParaRPr lang="zh-TW" altLang="en-US" sz="9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107.3</a:t>
                      </a: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學務處製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29324" marR="29324" marT="14660" marB="14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24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0" r="17219" b="5859"/>
          <a:stretch/>
        </p:blipFill>
        <p:spPr bwMode="auto">
          <a:xfrm rot="5400000">
            <a:off x="8699202" y="522395"/>
            <a:ext cx="475124" cy="50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0" name="圖片 89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6051" y="5729932"/>
            <a:ext cx="276380" cy="257160"/>
          </a:xfrm>
          <a:prstGeom prst="rect">
            <a:avLst/>
          </a:prstGeom>
        </p:spPr>
      </p:pic>
      <p:pic>
        <p:nvPicPr>
          <p:cNvPr id="901" name="圖片 90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5884" y="2046966"/>
            <a:ext cx="167597" cy="170949"/>
          </a:xfrm>
          <a:prstGeom prst="rect">
            <a:avLst/>
          </a:prstGeom>
        </p:spPr>
      </p:pic>
      <p:pic>
        <p:nvPicPr>
          <p:cNvPr id="902" name="圖片 90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4152" y="3654391"/>
            <a:ext cx="431006" cy="394263"/>
          </a:xfrm>
          <a:prstGeom prst="rect">
            <a:avLst/>
          </a:prstGeom>
          <a:noFill/>
        </p:spPr>
      </p:pic>
      <p:pic>
        <p:nvPicPr>
          <p:cNvPr id="904" name="圖片 90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3679" y="3654391"/>
            <a:ext cx="431006" cy="394263"/>
          </a:xfrm>
          <a:prstGeom prst="rect">
            <a:avLst/>
          </a:prstGeom>
          <a:noFill/>
        </p:spPr>
      </p:pic>
      <p:pic>
        <p:nvPicPr>
          <p:cNvPr id="906" name="圖片 90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2927" y="794091"/>
            <a:ext cx="431006" cy="394263"/>
          </a:xfrm>
          <a:prstGeom prst="rect">
            <a:avLst/>
          </a:prstGeom>
          <a:noFill/>
        </p:spPr>
      </p:pic>
      <p:pic>
        <p:nvPicPr>
          <p:cNvPr id="911" name="圖片 910" descr="「指56」救護站標誌"/>
          <p:cNvPicPr/>
          <p:nvPr/>
        </p:nvPicPr>
        <p:blipFill>
          <a:blip r:embed="rId7" cstate="print"/>
          <a:srcRect l="14538" t="18182" r="28263" b="17046"/>
          <a:stretch>
            <a:fillRect/>
          </a:stretch>
        </p:blipFill>
        <p:spPr bwMode="auto">
          <a:xfrm>
            <a:off x="5281782" y="2099509"/>
            <a:ext cx="251059" cy="27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Rectangle 396"/>
          <p:cNvSpPr>
            <a:spLocks noChangeArrowheads="1"/>
          </p:cNvSpPr>
          <p:nvPr/>
        </p:nvSpPr>
        <p:spPr bwMode="auto">
          <a:xfrm>
            <a:off x="5964066" y="1050837"/>
            <a:ext cx="196232" cy="184689"/>
          </a:xfrm>
          <a:prstGeom prst="rect">
            <a:avLst/>
          </a:prstGeom>
          <a:solidFill>
            <a:srgbClr val="FFFF00">
              <a:alpha val="34901"/>
            </a:srgb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>
              <a:spcBef>
                <a:spcPct val="0"/>
              </a:spcBef>
              <a:buNone/>
            </a:pPr>
            <a:endParaRPr lang="zh-TW" altLang="en-US" sz="769">
              <a:solidFill>
                <a:prstClr val="black"/>
              </a:solidFill>
            </a:endParaRPr>
          </a:p>
        </p:txBody>
      </p:sp>
      <p:sp>
        <p:nvSpPr>
          <p:cNvPr id="126" name="Rectangle 396"/>
          <p:cNvSpPr>
            <a:spLocks noChangeArrowheads="1"/>
          </p:cNvSpPr>
          <p:nvPr/>
        </p:nvSpPr>
        <p:spPr bwMode="auto">
          <a:xfrm>
            <a:off x="5956271" y="865919"/>
            <a:ext cx="415161" cy="173146"/>
          </a:xfrm>
          <a:prstGeom prst="rect">
            <a:avLst/>
          </a:prstGeom>
          <a:solidFill>
            <a:srgbClr val="FFFF00">
              <a:alpha val="34901"/>
            </a:srgb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>
              <a:spcBef>
                <a:spcPct val="0"/>
              </a:spcBef>
              <a:buNone/>
            </a:pPr>
            <a:endParaRPr lang="zh-TW" altLang="en-US" sz="769">
              <a:solidFill>
                <a:prstClr val="black"/>
              </a:solidFill>
            </a:endParaRPr>
          </a:p>
        </p:txBody>
      </p:sp>
      <p:sp>
        <p:nvSpPr>
          <p:cNvPr id="124" name="Rectangle 396"/>
          <p:cNvSpPr>
            <a:spLocks noChangeArrowheads="1"/>
          </p:cNvSpPr>
          <p:nvPr/>
        </p:nvSpPr>
        <p:spPr bwMode="auto">
          <a:xfrm>
            <a:off x="5388570" y="1052200"/>
            <a:ext cx="196232" cy="184689"/>
          </a:xfrm>
          <a:prstGeom prst="rect">
            <a:avLst/>
          </a:prstGeom>
          <a:solidFill>
            <a:srgbClr val="FFFF00">
              <a:alpha val="34901"/>
            </a:srgb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>
              <a:spcBef>
                <a:spcPct val="0"/>
              </a:spcBef>
              <a:buNone/>
            </a:pPr>
            <a:endParaRPr lang="zh-TW" altLang="en-US" sz="769">
              <a:solidFill>
                <a:prstClr val="black"/>
              </a:solidFill>
            </a:endParaRPr>
          </a:p>
        </p:txBody>
      </p:sp>
      <p:cxnSp>
        <p:nvCxnSpPr>
          <p:cNvPr id="941" name="直線單箭頭接點 940"/>
          <p:cNvCxnSpPr/>
          <p:nvPr/>
        </p:nvCxnSpPr>
        <p:spPr>
          <a:xfrm>
            <a:off x="5473029" y="1102515"/>
            <a:ext cx="209953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2" name="直線單箭頭接點 941"/>
          <p:cNvCxnSpPr/>
          <p:nvPr/>
        </p:nvCxnSpPr>
        <p:spPr>
          <a:xfrm>
            <a:off x="6051609" y="1099076"/>
            <a:ext cx="209953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Rectangle 396"/>
          <p:cNvSpPr>
            <a:spLocks noChangeArrowheads="1"/>
          </p:cNvSpPr>
          <p:nvPr/>
        </p:nvSpPr>
        <p:spPr bwMode="auto">
          <a:xfrm>
            <a:off x="5380775" y="867282"/>
            <a:ext cx="415161" cy="173146"/>
          </a:xfrm>
          <a:prstGeom prst="rect">
            <a:avLst/>
          </a:prstGeom>
          <a:solidFill>
            <a:srgbClr val="FFFF00">
              <a:alpha val="34901"/>
            </a:srgb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>
              <a:spcBef>
                <a:spcPct val="0"/>
              </a:spcBef>
              <a:buNone/>
            </a:pPr>
            <a:endParaRPr lang="zh-TW" altLang="en-US" sz="769">
              <a:solidFill>
                <a:prstClr val="black"/>
              </a:solidFill>
            </a:endParaRPr>
          </a:p>
        </p:txBody>
      </p:sp>
      <p:cxnSp>
        <p:nvCxnSpPr>
          <p:cNvPr id="947" name="直線單箭頭接點 946"/>
          <p:cNvCxnSpPr/>
          <p:nvPr/>
        </p:nvCxnSpPr>
        <p:spPr>
          <a:xfrm>
            <a:off x="6026786" y="883743"/>
            <a:ext cx="0" cy="235659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8" name="直線單箭頭接點 947"/>
          <p:cNvCxnSpPr/>
          <p:nvPr/>
        </p:nvCxnSpPr>
        <p:spPr>
          <a:xfrm>
            <a:off x="5471160" y="903114"/>
            <a:ext cx="0" cy="235659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94" name="圖片 99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87" y="1596562"/>
            <a:ext cx="176056" cy="18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圖片 994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107" y="4411726"/>
            <a:ext cx="197487" cy="19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Rectangle 396"/>
          <p:cNvSpPr>
            <a:spLocks noChangeArrowheads="1"/>
          </p:cNvSpPr>
          <p:nvPr/>
        </p:nvSpPr>
        <p:spPr bwMode="auto">
          <a:xfrm>
            <a:off x="7104683" y="1050837"/>
            <a:ext cx="196232" cy="184689"/>
          </a:xfrm>
          <a:prstGeom prst="rect">
            <a:avLst/>
          </a:prstGeom>
          <a:solidFill>
            <a:srgbClr val="FFFF00">
              <a:alpha val="34901"/>
            </a:srgb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>
              <a:spcBef>
                <a:spcPct val="0"/>
              </a:spcBef>
              <a:buNone/>
            </a:pPr>
            <a:endParaRPr lang="zh-TW" altLang="en-US" sz="769">
              <a:solidFill>
                <a:prstClr val="black"/>
              </a:solidFill>
            </a:endParaRPr>
          </a:p>
        </p:txBody>
      </p:sp>
      <p:pic>
        <p:nvPicPr>
          <p:cNvPr id="151" name="圖片 15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442" y="1416694"/>
            <a:ext cx="194687" cy="21982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Rectangle 396"/>
          <p:cNvSpPr>
            <a:spLocks noChangeArrowheads="1"/>
          </p:cNvSpPr>
          <p:nvPr/>
        </p:nvSpPr>
        <p:spPr bwMode="auto">
          <a:xfrm>
            <a:off x="7096888" y="865919"/>
            <a:ext cx="415161" cy="173146"/>
          </a:xfrm>
          <a:prstGeom prst="rect">
            <a:avLst/>
          </a:prstGeom>
          <a:solidFill>
            <a:srgbClr val="FFFF00">
              <a:alpha val="34901"/>
            </a:srgb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>
              <a:spcBef>
                <a:spcPct val="0"/>
              </a:spcBef>
              <a:buNone/>
            </a:pPr>
            <a:endParaRPr lang="zh-TW" altLang="en-US" sz="769">
              <a:solidFill>
                <a:prstClr val="black"/>
              </a:solidFill>
            </a:endParaRPr>
          </a:p>
        </p:txBody>
      </p:sp>
      <p:pic>
        <p:nvPicPr>
          <p:cNvPr id="100" name="圖片 9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0761" y="5729767"/>
            <a:ext cx="261602" cy="266834"/>
          </a:xfrm>
          <a:prstGeom prst="rect">
            <a:avLst/>
          </a:prstGeom>
        </p:spPr>
      </p:pic>
      <p:pic>
        <p:nvPicPr>
          <p:cNvPr id="101" name="圖片 100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0427" y="5711702"/>
            <a:ext cx="339771" cy="310806"/>
          </a:xfrm>
          <a:prstGeom prst="rect">
            <a:avLst/>
          </a:prstGeom>
          <a:noFill/>
        </p:spPr>
      </p:pic>
      <p:cxnSp>
        <p:nvCxnSpPr>
          <p:cNvPr id="93" name="直線單箭頭接點 92"/>
          <p:cNvCxnSpPr/>
          <p:nvPr/>
        </p:nvCxnSpPr>
        <p:spPr>
          <a:xfrm>
            <a:off x="7274310" y="910272"/>
            <a:ext cx="0" cy="2528654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/>
          <p:nvPr/>
        </p:nvCxnSpPr>
        <p:spPr>
          <a:xfrm flipH="1">
            <a:off x="7294531" y="940602"/>
            <a:ext cx="209953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圖片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92412" y="812388"/>
            <a:ext cx="480798" cy="466822"/>
          </a:xfrm>
          <a:prstGeom prst="rect">
            <a:avLst/>
          </a:prstGeom>
        </p:spPr>
      </p:pic>
      <p:sp>
        <p:nvSpPr>
          <p:cNvPr id="132" name="Rectangle 396"/>
          <p:cNvSpPr>
            <a:spLocks noChangeArrowheads="1"/>
          </p:cNvSpPr>
          <p:nvPr/>
        </p:nvSpPr>
        <p:spPr bwMode="auto">
          <a:xfrm>
            <a:off x="6532743" y="1052200"/>
            <a:ext cx="196232" cy="184689"/>
          </a:xfrm>
          <a:prstGeom prst="rect">
            <a:avLst/>
          </a:prstGeom>
          <a:solidFill>
            <a:srgbClr val="FFFF00">
              <a:alpha val="34901"/>
            </a:srgb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>
              <a:spcBef>
                <a:spcPct val="0"/>
              </a:spcBef>
              <a:buNone/>
            </a:pPr>
            <a:endParaRPr lang="zh-TW" altLang="en-US" sz="769">
              <a:solidFill>
                <a:prstClr val="black"/>
              </a:solidFill>
            </a:endParaRPr>
          </a:p>
        </p:txBody>
      </p:sp>
      <p:cxnSp>
        <p:nvCxnSpPr>
          <p:cNvPr id="117" name="直線單箭頭接點 116"/>
          <p:cNvCxnSpPr/>
          <p:nvPr/>
        </p:nvCxnSpPr>
        <p:spPr>
          <a:xfrm>
            <a:off x="6622057" y="1106589"/>
            <a:ext cx="209953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Rectangle 396"/>
          <p:cNvSpPr>
            <a:spLocks noChangeArrowheads="1"/>
          </p:cNvSpPr>
          <p:nvPr/>
        </p:nvSpPr>
        <p:spPr bwMode="auto">
          <a:xfrm>
            <a:off x="6524948" y="864228"/>
            <a:ext cx="415161" cy="184689"/>
          </a:xfrm>
          <a:prstGeom prst="rect">
            <a:avLst/>
          </a:prstGeom>
          <a:solidFill>
            <a:srgbClr val="FFFF00">
              <a:alpha val="34901"/>
            </a:srgb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>
              <a:spcBef>
                <a:spcPct val="0"/>
              </a:spcBef>
              <a:buNone/>
            </a:pPr>
            <a:endParaRPr lang="zh-TW" altLang="en-US" sz="769">
              <a:solidFill>
                <a:prstClr val="black"/>
              </a:solidFill>
            </a:endParaRPr>
          </a:p>
        </p:txBody>
      </p:sp>
      <p:cxnSp>
        <p:nvCxnSpPr>
          <p:cNvPr id="118" name="直線單箭頭接點 117"/>
          <p:cNvCxnSpPr/>
          <p:nvPr/>
        </p:nvCxnSpPr>
        <p:spPr>
          <a:xfrm>
            <a:off x="6622057" y="897169"/>
            <a:ext cx="0" cy="235659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/>
          <p:cNvCxnSpPr/>
          <p:nvPr/>
        </p:nvCxnSpPr>
        <p:spPr>
          <a:xfrm flipH="1">
            <a:off x="6642277" y="927499"/>
            <a:ext cx="209953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3" name="表格 112"/>
          <p:cNvGraphicFramePr>
            <a:graphicFrameLocks noGrp="1"/>
          </p:cNvGraphicFramePr>
          <p:nvPr>
            <p:extLst/>
          </p:nvPr>
        </p:nvGraphicFramePr>
        <p:xfrm>
          <a:off x="9218503" y="549642"/>
          <a:ext cx="1608499" cy="644466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9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防救災資訊</a:t>
                      </a:r>
                      <a:endParaRPr lang="zh-TW" altLang="en-US" sz="13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災害通報單位</a:t>
                      </a:r>
                      <a:endParaRPr lang="zh-TW" altLang="en-US" sz="13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kern="1200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教育部校安中心</a:t>
                      </a:r>
                      <a:endParaRPr lang="en-US" altLang="zh-TW" sz="1000" b="1" kern="1200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02-33437855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02-33437856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基隆市災害應變中心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02-24288913</a:t>
                      </a:r>
                      <a:endParaRPr lang="en-US" altLang="zh-TW" sz="10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基隆市政府教育處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02-24301505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3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警消醫療單位</a:t>
                      </a:r>
                      <a:endParaRPr lang="zh-TW" altLang="en-US" sz="1300" b="1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31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警察局第一分局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02-24222741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kern="1200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延平街派出所</a:t>
                      </a:r>
                      <a:endParaRPr lang="en-US" altLang="zh-TW" sz="1000" b="1" kern="1200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02-24246950</a:t>
                      </a:r>
                    </a:p>
                    <a:p>
                      <a:pPr algn="ctr"/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消防局仁愛分隊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02-24316900</a:t>
                      </a:r>
                    </a:p>
                    <a:p>
                      <a:pPr algn="ctr"/>
                      <a:r>
                        <a:rPr lang="zh-TW" altLang="en-US" sz="1000" b="1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衛福部基隆醫院</a:t>
                      </a:r>
                      <a:endParaRPr lang="en-US" altLang="zh-TW" sz="1000" b="1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02-24292525</a:t>
                      </a: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kern="1200" dirty="0" smtClean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基隆長庚紀念醫院</a:t>
                      </a:r>
                      <a:endParaRPr lang="en-US" altLang="zh-TW" sz="1000" b="1" kern="1200" dirty="0" smtClean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02-24313131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3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學校災害潛勢資訊</a:t>
                      </a:r>
                      <a:endParaRPr lang="zh-TW" altLang="en-US" sz="1300" b="1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1759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地震潛勢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高</a:t>
                      </a:r>
                      <a:endParaRPr lang="en-US" altLang="zh-TW" sz="12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淹水潛勢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高</a:t>
                      </a:r>
                      <a:endParaRPr lang="en-US" altLang="zh-TW" sz="12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en-US" altLang="zh-TW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依防減災及氣候變遷</a:t>
                      </a:r>
                      <a:endParaRPr lang="en-US" altLang="zh-TW" sz="9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zh-TW" altLang="en-US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調適教育資訊網</a:t>
                      </a:r>
                      <a:endParaRPr lang="en-US" altLang="zh-TW" sz="9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1476070" rtl="0" eaLnBrk="1" latinLnBrk="0" hangingPunct="1"/>
                      <a:r>
                        <a:rPr lang="en-US" altLang="zh-TW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106</a:t>
                      </a:r>
                      <a:r>
                        <a:rPr lang="zh-TW" altLang="en-US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年度判勢結果</a:t>
                      </a:r>
                      <a:r>
                        <a:rPr lang="en-US" altLang="zh-TW" sz="9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marL="0" algn="ctr" defTabSz="1476070" rtl="0" eaLnBrk="1" latinLnBrk="0" hangingPunct="1"/>
                      <a:r>
                        <a:rPr lang="zh-TW" altLang="en-US" sz="13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標示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481">
                <a:tc>
                  <a:txBody>
                    <a:bodyPr/>
                    <a:lstStyle/>
                    <a:p>
                      <a:pPr algn="ctr"/>
                      <a:endParaRPr lang="en-US" altLang="zh-TW" sz="9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9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建築內路線</a:t>
                      </a:r>
                      <a:endParaRPr lang="en-US" altLang="zh-TW" sz="9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spcAft>
                          <a:spcPts val="2400"/>
                        </a:spcAft>
                      </a:pPr>
                      <a:endParaRPr lang="en-US" altLang="zh-TW" sz="9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9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建築外路線</a:t>
                      </a:r>
                    </a:p>
                  </a:txBody>
                  <a:tcPr marL="137283" marR="137283" marT="64727" marB="64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20" name="直線箭頭接點 53"/>
          <p:cNvCxnSpPr/>
          <p:nvPr/>
        </p:nvCxnSpPr>
        <p:spPr>
          <a:xfrm>
            <a:off x="9732354" y="6138901"/>
            <a:ext cx="568420" cy="0"/>
          </a:xfrm>
          <a:prstGeom prst="straightConnector1">
            <a:avLst/>
          </a:prstGeom>
          <a:ln w="76200" cmpd="sng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直線單箭頭接點 121"/>
          <p:cNvCxnSpPr/>
          <p:nvPr/>
        </p:nvCxnSpPr>
        <p:spPr>
          <a:xfrm>
            <a:off x="9732354" y="6510129"/>
            <a:ext cx="56842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文字方塊 9"/>
          <p:cNvSpPr txBox="1">
            <a:spLocks noChangeArrowheads="1"/>
          </p:cNvSpPr>
          <p:nvPr/>
        </p:nvSpPr>
        <p:spPr bwMode="auto">
          <a:xfrm>
            <a:off x="2349677" y="2119265"/>
            <a:ext cx="2882375" cy="1276119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46456"/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特教大樓疏散路線：</a:t>
            </a:r>
            <a:endParaRPr lang="en-US" altLang="zh-TW" sz="1282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1055" indent="-401055" defTabSz="946456"/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樓：經前棟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樓，由川堂前樓梯，疏散至前庭。</a:t>
            </a:r>
            <a:endParaRPr lang="en-US" altLang="zh-TW" sz="1282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7661" indent="-577661" defTabSz="946456"/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2~4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樓：由特教大樓樓梯下樓，經前棟</a:t>
            </a:r>
            <a:r>
              <a:rPr lang="en-US" altLang="zh-TW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282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樓，由川堂前樓梯，疏散至前庭。</a:t>
            </a:r>
            <a:endParaRPr lang="en-US" altLang="zh-TW" sz="1282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5" name="圖片 64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40" y="2871823"/>
            <a:ext cx="277142" cy="27694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文字方塊 65"/>
          <p:cNvSpPr txBox="1"/>
          <p:nvPr/>
        </p:nvSpPr>
        <p:spPr>
          <a:xfrm>
            <a:off x="7670827" y="2376098"/>
            <a:ext cx="750301" cy="36869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特教及彩虹班</a:t>
            </a:r>
          </a:p>
        </p:txBody>
      </p:sp>
      <p:sp>
        <p:nvSpPr>
          <p:cNvPr id="67" name="文字方塊 66"/>
          <p:cNvSpPr txBox="1"/>
          <p:nvPr/>
        </p:nvSpPr>
        <p:spPr>
          <a:xfrm>
            <a:off x="7670827" y="2726321"/>
            <a:ext cx="750301" cy="2305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五年級</a:t>
            </a:r>
          </a:p>
        </p:txBody>
      </p:sp>
      <p:sp>
        <p:nvSpPr>
          <p:cNvPr id="68" name="文字方塊 67"/>
          <p:cNvSpPr txBox="1"/>
          <p:nvPr/>
        </p:nvSpPr>
        <p:spPr>
          <a:xfrm>
            <a:off x="7666813" y="3076543"/>
            <a:ext cx="750301" cy="2305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舞蹈班</a:t>
            </a:r>
          </a:p>
        </p:txBody>
      </p:sp>
      <p:sp>
        <p:nvSpPr>
          <p:cNvPr id="69" name="文字方塊 68"/>
          <p:cNvSpPr txBox="1"/>
          <p:nvPr/>
        </p:nvSpPr>
        <p:spPr>
          <a:xfrm>
            <a:off x="7675372" y="3797699"/>
            <a:ext cx="750301" cy="230512"/>
          </a:xfrm>
          <a:prstGeom prst="rect">
            <a:avLst/>
          </a:prstGeom>
          <a:gradFill flip="none" rotWithShape="1">
            <a:gsLst>
              <a:gs pos="5000">
                <a:schemeClr val="accent3">
                  <a:tint val="100000"/>
                  <a:shade val="100000"/>
                  <a:satMod val="130000"/>
                  <a:lumMod val="96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六年級</a:t>
            </a:r>
          </a:p>
        </p:txBody>
      </p:sp>
      <p:sp>
        <p:nvSpPr>
          <p:cNvPr id="70" name="文字方塊 69"/>
          <p:cNvSpPr txBox="1"/>
          <p:nvPr/>
        </p:nvSpPr>
        <p:spPr>
          <a:xfrm>
            <a:off x="7531508" y="4030227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四年級</a:t>
            </a:r>
          </a:p>
        </p:txBody>
      </p:sp>
      <p:pic>
        <p:nvPicPr>
          <p:cNvPr id="71" name="圖片 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8935" y="3521283"/>
            <a:ext cx="262756" cy="244483"/>
          </a:xfrm>
          <a:prstGeom prst="rect">
            <a:avLst/>
          </a:prstGeom>
        </p:spPr>
      </p:pic>
      <p:sp>
        <p:nvSpPr>
          <p:cNvPr id="72" name="文字方塊 71"/>
          <p:cNvSpPr txBox="1"/>
          <p:nvPr/>
        </p:nvSpPr>
        <p:spPr>
          <a:xfrm>
            <a:off x="6502551" y="3187945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二年級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6501618" y="2082140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一年級</a:t>
            </a:r>
          </a:p>
        </p:txBody>
      </p:sp>
      <p:pic>
        <p:nvPicPr>
          <p:cNvPr id="74" name="圖片 73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70" y="3977421"/>
            <a:ext cx="277142" cy="27694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文字方塊 74"/>
          <p:cNvSpPr txBox="1"/>
          <p:nvPr/>
        </p:nvSpPr>
        <p:spPr>
          <a:xfrm>
            <a:off x="7670827" y="3426656"/>
            <a:ext cx="750301" cy="2305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三年級</a:t>
            </a:r>
          </a:p>
        </p:txBody>
      </p:sp>
      <p:pic>
        <p:nvPicPr>
          <p:cNvPr id="76" name="圖片 75" descr="1021室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38" y="3192941"/>
            <a:ext cx="277142" cy="27694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文字方塊 76"/>
          <p:cNvSpPr txBox="1"/>
          <p:nvPr/>
        </p:nvSpPr>
        <p:spPr>
          <a:xfrm>
            <a:off x="6502551" y="4293750"/>
            <a:ext cx="322845" cy="7503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 defTabSz="946456"/>
            <a:r>
              <a:rPr lang="zh-TW" altLang="en-US" sz="898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幼兒園</a:t>
            </a:r>
          </a:p>
        </p:txBody>
      </p:sp>
      <p:cxnSp>
        <p:nvCxnSpPr>
          <p:cNvPr id="111" name="直線單箭頭接點 110"/>
          <p:cNvCxnSpPr/>
          <p:nvPr/>
        </p:nvCxnSpPr>
        <p:spPr>
          <a:xfrm>
            <a:off x="7329059" y="3439813"/>
            <a:ext cx="48396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0150" y="3441700"/>
            <a:ext cx="8761412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清點人數</a:t>
            </a:r>
            <a:endParaRPr lang="en-US" altLang="zh-TW" sz="9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向指揮官報</a:t>
            </a:r>
            <a:r>
              <a:rPr lang="zh-TW" altLang="en-US" sz="9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</a:t>
            </a:r>
          </a:p>
        </p:txBody>
      </p:sp>
    </p:spTree>
    <p:extLst>
      <p:ext uri="{BB962C8B-B14F-4D97-AF65-F5344CB8AC3E}">
        <p14:creationId xmlns:p14="http://schemas.microsoft.com/office/powerpoint/2010/main" val="323107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0150" y="3441700"/>
            <a:ext cx="8761412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家庭防災卡</a:t>
            </a:r>
            <a:endParaRPr lang="zh-TW" altLang="en-US" sz="9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128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40659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tx1"/>
                </a:solidFill>
              </a:rPr>
              <a:t>家庭防災</a:t>
            </a:r>
            <a:r>
              <a:rPr lang="zh-TW" altLang="en-US" sz="4800" dirty="0">
                <a:solidFill>
                  <a:schemeClr val="tx1"/>
                </a:solidFill>
              </a:rPr>
              <a:t>卡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08942"/>
            <a:ext cx="9712760" cy="5038069"/>
          </a:xfrm>
        </p:spPr>
        <p:txBody>
          <a:bodyPr>
            <a:noAutofit/>
          </a:bodyPr>
          <a:lstStyle/>
          <a:p>
            <a:r>
              <a:rPr lang="zh-TW" altLang="en-US" sz="2400" b="1" dirty="0"/>
              <a:t>目的</a:t>
            </a:r>
            <a:r>
              <a:rPr lang="zh-TW" altLang="en-US" sz="2400" b="1" dirty="0" smtClean="0"/>
              <a:t>：</a:t>
            </a:r>
            <a:r>
              <a:rPr lang="zh-TW" altLang="en-US" sz="2400" dirty="0" smtClean="0"/>
              <a:t>註明</a:t>
            </a:r>
            <a:r>
              <a:rPr lang="zh-TW" altLang="en-US" sz="2400" dirty="0">
                <a:solidFill>
                  <a:srgbClr val="FF0000"/>
                </a:solidFill>
              </a:rPr>
              <a:t>個別家庭災時家庭團聚及聯絡的方式</a:t>
            </a:r>
            <a:r>
              <a:rPr lang="zh-TW" altLang="en-US" sz="2400" dirty="0"/>
              <a:t>。</a:t>
            </a:r>
          </a:p>
          <a:p>
            <a:r>
              <a:rPr lang="zh-TW" altLang="en-US" sz="2400" b="1" dirty="0"/>
              <a:t>說明：</a:t>
            </a:r>
            <a:endParaRPr lang="zh-TW" altLang="en-US" sz="2400" dirty="0"/>
          </a:p>
          <a:p>
            <a:pPr marL="0" indent="627063">
              <a:buNone/>
            </a:pPr>
            <a:r>
              <a:rPr lang="zh-TW" altLang="en-US" sz="2400" dirty="0" smtClean="0">
                <a:solidFill>
                  <a:srgbClr val="FF0000"/>
                </a:solidFill>
              </a:rPr>
              <a:t>大規模</a:t>
            </a:r>
            <a:r>
              <a:rPr lang="zh-TW" altLang="en-US" sz="2400" dirty="0">
                <a:solidFill>
                  <a:srgbClr val="FF0000"/>
                </a:solidFill>
              </a:rPr>
              <a:t>災害發生時，交通、通訊往往相當混亂且可能中斷，家庭成員的團聚，變得急迫卻又困難</a:t>
            </a:r>
            <a:r>
              <a:rPr lang="zh-TW" altLang="en-US" sz="2400" dirty="0"/>
              <a:t>，學校若於開學之初，即將「家庭防災卡」以連絡單的方式，由學生攜回家，與家長共同填寫，</a:t>
            </a:r>
            <a:r>
              <a:rPr lang="zh-TW" altLang="en-US" sz="2400" dirty="0">
                <a:solidFill>
                  <a:srgbClr val="FF0000"/>
                </a:solidFill>
              </a:rPr>
              <a:t>每個家庭有自己個別的內容，平常攜帶於書包、鉛筆盒、身上等，若能貼（印）在家庭聯絡簿的底頁更佳，以便於災時家人團聚及聯絡</a:t>
            </a:r>
            <a:r>
              <a:rPr lang="zh-TW" altLang="en-US" sz="2400" dirty="0"/>
              <a:t>。</a:t>
            </a:r>
          </a:p>
          <a:p>
            <a:pPr marL="0" indent="627063">
              <a:buNone/>
            </a:pPr>
            <a:r>
              <a:rPr lang="zh-TW" altLang="en-US" sz="2400" dirty="0" smtClean="0"/>
              <a:t>觀</a:t>
            </a:r>
            <a:r>
              <a:rPr lang="zh-TW" altLang="en-US" sz="2400" dirty="0"/>
              <a:t>之過去重大災害發生時，家人互相找尋不但困難，甚至增加了政府救災的負擔，便可瞭解「家庭防災卡」的重要性。</a:t>
            </a:r>
          </a:p>
          <a:p>
            <a:pPr marL="0" indent="627063">
              <a:buNone/>
            </a:pPr>
            <a:r>
              <a:rPr lang="zh-TW" altLang="en-US" sz="2400" dirty="0"/>
              <a:t>每個家庭只要花一點時間，一起討論，有了共同的默契，萬一發生大災害，對家人一定有相當大的助益。避免家人互尋的問題，變成救災單位的負擔，讓救災資源用在最需要的地方</a:t>
            </a:r>
            <a:r>
              <a:rPr lang="zh-TW" altLang="en-US" sz="2400" dirty="0" smtClean="0"/>
              <a:t>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104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199" y="-1"/>
            <a:ext cx="9139799" cy="68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969" y="-1"/>
            <a:ext cx="9126070" cy="68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13764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tx1"/>
                </a:solidFill>
              </a:rPr>
              <a:t>災民收容所資</a:t>
            </a:r>
            <a:r>
              <a:rPr lang="zh-TW" altLang="en-US" sz="4800" dirty="0">
                <a:solidFill>
                  <a:schemeClr val="tx1"/>
                </a:solidFill>
              </a:rPr>
              <a:t>訊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201364"/>
            <a:ext cx="6225490" cy="3880773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+mj-ea"/>
                <a:ea typeface="+mj-ea"/>
              </a:rPr>
              <a:t>基隆市政府社會處網站查詢</a:t>
            </a:r>
            <a:r>
              <a:rPr lang="en-US" altLang="zh-TW" sz="1600" dirty="0" smtClean="0">
                <a:latin typeface="+mj-ea"/>
                <a:ea typeface="+mj-ea"/>
                <a:hlinkClick r:id="rId2"/>
              </a:rPr>
              <a:t>http</a:t>
            </a:r>
            <a:r>
              <a:rPr lang="en-US" altLang="zh-TW" sz="1600" dirty="0">
                <a:latin typeface="+mj-ea"/>
                <a:ea typeface="+mj-ea"/>
                <a:hlinkClick r:id="rId2"/>
              </a:rPr>
              <a:t>://</a:t>
            </a:r>
            <a:r>
              <a:rPr lang="en-US" altLang="zh-TW" sz="1600" dirty="0" smtClean="0">
                <a:latin typeface="+mj-ea"/>
                <a:ea typeface="+mj-ea"/>
                <a:hlinkClick r:id="rId2"/>
              </a:rPr>
              <a:t>social.klcg.gov.tw/news/info_view.php?sid=391&amp;dept_id=8&amp;serno=20151210105316&amp;page_num=1</a:t>
            </a:r>
            <a:endParaRPr lang="en-US" altLang="zh-TW" sz="2000" dirty="0" smtClean="0">
              <a:latin typeface="+mj-ea"/>
              <a:ea typeface="+mj-ea"/>
            </a:endParaRPr>
          </a:p>
          <a:p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31" y="4989872"/>
            <a:ext cx="10915650" cy="14573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31" y="2656633"/>
            <a:ext cx="3409950" cy="2162175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1398494" y="3657600"/>
            <a:ext cx="851647" cy="36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972670" y="4012440"/>
            <a:ext cx="851647" cy="36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48552" y="4367278"/>
            <a:ext cx="179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輸入「災民」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681" y="2683528"/>
            <a:ext cx="3038475" cy="2095500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>
            <a:off x="4318186" y="3897774"/>
            <a:ext cx="2494988" cy="36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542" y="1428463"/>
            <a:ext cx="4114800" cy="3495675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7459756" y="4394173"/>
            <a:ext cx="4400550" cy="5299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3659001" y="3484660"/>
            <a:ext cx="795057" cy="3567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向右箭號 13"/>
          <p:cNvSpPr/>
          <p:nvPr/>
        </p:nvSpPr>
        <p:spPr>
          <a:xfrm>
            <a:off x="6989388" y="3488207"/>
            <a:ext cx="795057" cy="3567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向右箭號 14"/>
          <p:cNvSpPr/>
          <p:nvPr/>
        </p:nvSpPr>
        <p:spPr>
          <a:xfrm rot="5400000">
            <a:off x="9145413" y="5065143"/>
            <a:ext cx="795057" cy="3567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0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0150" y="3441700"/>
            <a:ext cx="8761412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9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1991</a:t>
            </a:r>
            <a:r>
              <a:rPr lang="zh-TW" altLang="en-US" sz="9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報平安</a:t>
            </a:r>
            <a:endParaRPr lang="en-US" altLang="zh-TW" sz="9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9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留言平台</a:t>
            </a:r>
            <a:endParaRPr lang="zh-TW" altLang="en-US" sz="9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313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788893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chemeClr val="tx1"/>
                </a:solidFill>
                <a:latin typeface="+mj-ea"/>
              </a:rPr>
              <a:t>1991</a:t>
            </a:r>
            <a:r>
              <a:rPr lang="zh-TW" altLang="en-US" sz="4800" dirty="0" smtClean="0">
                <a:solidFill>
                  <a:schemeClr val="tx1"/>
                </a:solidFill>
                <a:latin typeface="+mj-ea"/>
              </a:rPr>
              <a:t>報平安留言平台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+mj-ea"/>
                <a:ea typeface="+mj-ea"/>
              </a:rPr>
              <a:t>內政部消防署</a:t>
            </a:r>
            <a:r>
              <a:rPr lang="en-US" altLang="zh-TW" sz="3200" dirty="0">
                <a:latin typeface="+mj-ea"/>
                <a:ea typeface="+mj-ea"/>
              </a:rPr>
              <a:t>106</a:t>
            </a:r>
            <a:r>
              <a:rPr lang="zh-TW" altLang="en-US" sz="3200" dirty="0">
                <a:latin typeface="+mj-ea"/>
                <a:ea typeface="+mj-ea"/>
              </a:rPr>
              <a:t>年度災害應變報平安服務宣導短片</a:t>
            </a:r>
            <a:r>
              <a:rPr lang="en-US" altLang="zh-TW" sz="3200" dirty="0">
                <a:latin typeface="+mj-ea"/>
                <a:ea typeface="+mj-ea"/>
              </a:rPr>
              <a:t>-1991</a:t>
            </a:r>
            <a:r>
              <a:rPr lang="zh-TW" altLang="en-US" sz="3200" dirty="0">
                <a:latin typeface="+mj-ea"/>
                <a:ea typeface="+mj-ea"/>
              </a:rPr>
              <a:t>報平安</a:t>
            </a:r>
            <a:r>
              <a:rPr lang="zh-TW" altLang="en-US" sz="3200" dirty="0" smtClean="0">
                <a:latin typeface="+mj-ea"/>
                <a:ea typeface="+mj-ea"/>
              </a:rPr>
              <a:t>篇</a:t>
            </a:r>
            <a:r>
              <a:rPr lang="en-US" altLang="zh-TW" sz="2600" dirty="0">
                <a:latin typeface="+mj-ea"/>
                <a:ea typeface="+mj-ea"/>
                <a:hlinkClick r:id="rId2"/>
              </a:rPr>
              <a:t>https://</a:t>
            </a:r>
            <a:r>
              <a:rPr lang="en-US" altLang="zh-TW" sz="2600" dirty="0" smtClean="0">
                <a:latin typeface="+mj-ea"/>
                <a:ea typeface="+mj-ea"/>
                <a:hlinkClick r:id="rId2"/>
              </a:rPr>
              <a:t>www.youtube.com/watch?v=vQSHgTjPbaM</a:t>
            </a:r>
            <a:endParaRPr lang="en-US" altLang="zh-TW" sz="2600" dirty="0" smtClean="0">
              <a:latin typeface="+mj-ea"/>
              <a:ea typeface="+mj-ea"/>
            </a:endParaRPr>
          </a:p>
          <a:p>
            <a:endParaRPr lang="zh-TW" altLang="en-US" sz="2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2379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積分">
  <a:themeElements>
    <a:clrScheme name="積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積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積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169</TotalTime>
  <Words>2205</Words>
  <Application>Microsoft Office PowerPoint</Application>
  <PresentationFormat>寬螢幕</PresentationFormat>
  <Paragraphs>462</Paragraphs>
  <Slides>25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25</vt:i4>
      </vt:variant>
    </vt:vector>
  </HeadingPairs>
  <TitlesOfParts>
    <vt:vector size="41" baseType="lpstr">
      <vt:lpstr>Adobe 繁黑體 Std B</vt:lpstr>
      <vt:lpstr>微軟正黑體</vt:lpstr>
      <vt:lpstr>新細明體</vt:lpstr>
      <vt:lpstr>標楷體</vt:lpstr>
      <vt:lpstr>Arial</vt:lpstr>
      <vt:lpstr>Calibri</vt:lpstr>
      <vt:lpstr>Century Gothic</vt:lpstr>
      <vt:lpstr>Times New Roman</vt:lpstr>
      <vt:lpstr>Trebuchet MS</vt:lpstr>
      <vt:lpstr>Tw Cen MT</vt:lpstr>
      <vt:lpstr>Tw Cen MT Condensed</vt:lpstr>
      <vt:lpstr>Wingdings 3</vt:lpstr>
      <vt:lpstr>積分</vt:lpstr>
      <vt:lpstr>離子會議室</vt:lpstr>
      <vt:lpstr>多面向</vt:lpstr>
      <vt:lpstr>Office 佈景主題</vt:lpstr>
      <vt:lpstr>仁愛國小地震避難教學</vt:lpstr>
      <vt:lpstr>地震發生前準備</vt:lpstr>
      <vt:lpstr>PowerPoint 簡報</vt:lpstr>
      <vt:lpstr>家庭防災卡</vt:lpstr>
      <vt:lpstr>PowerPoint 簡報</vt:lpstr>
      <vt:lpstr>PowerPoint 簡報</vt:lpstr>
      <vt:lpstr>災民收容所資訊</vt:lpstr>
      <vt:lpstr>PowerPoint 簡報</vt:lpstr>
      <vt:lpstr>1991報平安留言平台</vt:lpstr>
      <vt:lpstr>PowerPoint 簡報</vt:lpstr>
      <vt:lpstr>地震逃生包準備</vt:lpstr>
      <vt:lpstr>地震逃生包參考內容</vt:lpstr>
      <vt:lpstr>地震發生時</vt:lpstr>
      <vt:lpstr>PowerPoint 簡報</vt:lpstr>
      <vt:lpstr>地震發生時-趴下、掩護、穩住</vt:lpstr>
      <vt:lpstr>疏散過程-不語、不跑、不推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地震避難掩護演練 注意事項及分工說明</dc:title>
  <dc:creator>Kutar</dc:creator>
  <cp:lastModifiedBy>RAPSUSER</cp:lastModifiedBy>
  <cp:revision>15</cp:revision>
  <dcterms:created xsi:type="dcterms:W3CDTF">2017-09-06T18:31:56Z</dcterms:created>
  <dcterms:modified xsi:type="dcterms:W3CDTF">2018-08-23T03:00:41Z</dcterms:modified>
</cp:coreProperties>
</file>